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10287000" cx="18288000"/>
  <p:notesSz cx="6858000" cy="9144000"/>
  <p:embeddedFontLst>
    <p:embeddedFont>
      <p:font typeface="Do Hyeon"/>
      <p:regular r:id="rId58"/>
    </p:embeddedFont>
    <p:embeddedFont>
      <p:font typeface="Heebo"/>
      <p:regular r:id="rId59"/>
      <p:bold r:id="rId60"/>
    </p:embeddedFont>
    <p:embeddedFont>
      <p:font typeface="Heebo Black"/>
      <p:bold r:id="rId61"/>
    </p:embeddedFont>
    <p:embeddedFont>
      <p:font typeface="Heebo SemiBold"/>
      <p:regular r:id="rId62"/>
      <p:bold r:id="rId63"/>
    </p:embeddedFont>
    <p:embeddedFont>
      <p:font typeface="IBM Plex Sans Medium"/>
      <p:regular r:id="rId64"/>
      <p:bold r:id="rId65"/>
      <p:italic r:id="rId66"/>
      <p:boldItalic r:id="rId67"/>
    </p:embeddedFont>
    <p:embeddedFont>
      <p:font typeface="IBM Plex Sans SemiBold"/>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IBMPlexSansSemiBold-boldItalic.fntdata"/><Relationship Id="rId70" Type="http://schemas.openxmlformats.org/officeDocument/2006/relationships/font" Target="fonts/IBMPlexSansSemi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HeeboSemiBold-regular.fntdata"/><Relationship Id="rId61" Type="http://schemas.openxmlformats.org/officeDocument/2006/relationships/font" Target="fonts/HeeboBlack-bold.fntdata"/><Relationship Id="rId20" Type="http://schemas.openxmlformats.org/officeDocument/2006/relationships/slide" Target="slides/slide15.xml"/><Relationship Id="rId64" Type="http://schemas.openxmlformats.org/officeDocument/2006/relationships/font" Target="fonts/IBMPlexSansMedium-regular.fntdata"/><Relationship Id="rId63" Type="http://schemas.openxmlformats.org/officeDocument/2006/relationships/font" Target="fonts/HeeboSemiBold-bold.fntdata"/><Relationship Id="rId22" Type="http://schemas.openxmlformats.org/officeDocument/2006/relationships/slide" Target="slides/slide17.xml"/><Relationship Id="rId66" Type="http://schemas.openxmlformats.org/officeDocument/2006/relationships/font" Target="fonts/IBMPlexSansMedium-italic.fntdata"/><Relationship Id="rId21" Type="http://schemas.openxmlformats.org/officeDocument/2006/relationships/slide" Target="slides/slide16.xml"/><Relationship Id="rId65" Type="http://schemas.openxmlformats.org/officeDocument/2006/relationships/font" Target="fonts/IBMPlexSansMedium-bold.fntdata"/><Relationship Id="rId24" Type="http://schemas.openxmlformats.org/officeDocument/2006/relationships/slide" Target="slides/slide19.xml"/><Relationship Id="rId68" Type="http://schemas.openxmlformats.org/officeDocument/2006/relationships/font" Target="fonts/IBMPlexSansSemiBold-regular.fntdata"/><Relationship Id="rId23" Type="http://schemas.openxmlformats.org/officeDocument/2006/relationships/slide" Target="slides/slide18.xml"/><Relationship Id="rId67" Type="http://schemas.openxmlformats.org/officeDocument/2006/relationships/font" Target="fonts/IBMPlexSansMedium-boldItalic.fntdata"/><Relationship Id="rId60" Type="http://schemas.openxmlformats.org/officeDocument/2006/relationships/font" Target="fonts/Heebo-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IBMPlexSansSemiBold-bold.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Heebo-regular.fntdata"/><Relationship Id="rId14" Type="http://schemas.openxmlformats.org/officeDocument/2006/relationships/slide" Target="slides/slide9.xml"/><Relationship Id="rId58" Type="http://schemas.openxmlformats.org/officeDocument/2006/relationships/font" Target="fonts/DoHyeon-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7fb0120c9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g27fb0120c99_1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fb0120c9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g27fb0120c99_1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7fb0120c9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7fb0120c99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7fb0120c9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7fb0120c99_0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7fb0120c99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7fb0120c99_0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7fb0120c9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g27fb0120c99_0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7fb0120c9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7fb0120c99_0_1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7fb0120c99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g27fb0120c99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7fca7da262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27fca7da262_0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7fca7da26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27fca7da262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7fca7da262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7fca7da262_0_2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7fca7da26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g27fca7da262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7fca7da262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g27fca7da262_0_3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f1759fe6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2f1759fe62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2f0c28b784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g2f0c28b784b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7fd19ed15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g27fd19ed159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f1759fe62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f1759fe62b_0_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f1759fe62b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2f1759fe62b_0_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f1759fe62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g2f1759fe62b_0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f1759fe62b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2f1759fe62b_7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f1759fe62b_7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2f1759fe62b_7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f1759fe62b_7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2f1759fe62b_7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f1759fe62b_7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g2f1759fe62b_7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f1759fe62b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2f1759fe62b_4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f1759fe62b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g2f1759fe62b_4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f1759fe62b_4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2f1759fe62b_4_1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2f1759fe62b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g2f1759fe62b_4_1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f1759fe62b_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2f1759fe62b_7_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27fd19ed159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g27fd19ed159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7fd19ed159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27fd19ed159_1_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7fd19ed159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27fd19ed159_1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7fd19ed15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g27fd19ed159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7fd19ed15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g27fd19ed159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f1759fe62b_4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g2f1759fe62b_4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f1759fe62b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g2f1759fe62b_1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f1759fe62b_4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g2f1759fe62b_4_1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7fb0120c9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27fb0120c99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f1759fe62b_1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g2f1759fe62b_1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7fd19ed159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g27fd19ed159_4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7fb0120c99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27fb0120c99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7fb0120c99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27fb0120c99_1_1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7.png"/><Relationship Id="rId4" Type="http://schemas.openxmlformats.org/officeDocument/2006/relationships/image" Target="../media/image44.png"/><Relationship Id="rId9" Type="http://schemas.openxmlformats.org/officeDocument/2006/relationships/image" Target="../media/image25.png"/><Relationship Id="rId5" Type="http://schemas.openxmlformats.org/officeDocument/2006/relationships/image" Target="../media/image75.png"/><Relationship Id="rId6" Type="http://schemas.openxmlformats.org/officeDocument/2006/relationships/image" Target="../media/image55.png"/><Relationship Id="rId7" Type="http://schemas.openxmlformats.org/officeDocument/2006/relationships/image" Target="../media/image45.png"/><Relationship Id="rId8"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6.jpg"/><Relationship Id="rId4" Type="http://schemas.openxmlformats.org/officeDocument/2006/relationships/image" Target="../media/image10.png"/><Relationship Id="rId9" Type="http://schemas.openxmlformats.org/officeDocument/2006/relationships/image" Target="../media/image47.jpg"/><Relationship Id="rId5" Type="http://schemas.openxmlformats.org/officeDocument/2006/relationships/image" Target="../media/image17.png"/><Relationship Id="rId6" Type="http://schemas.openxmlformats.org/officeDocument/2006/relationships/image" Target="../media/image21.png"/><Relationship Id="rId7" Type="http://schemas.openxmlformats.org/officeDocument/2006/relationships/image" Target="../media/image16.png"/><Relationship Id="rId8"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hyperlink" Target="https://data.seoul.go.kr/dataList/datasetList.do" TargetMode="External"/><Relationship Id="rId7" Type="http://schemas.openxmlformats.org/officeDocument/2006/relationships/image" Target="../media/image5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hyperlink" Target="https://kosis.kr/search/search.do" TargetMode="External"/><Relationship Id="rId6"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3.png"/><Relationship Id="rId4" Type="http://schemas.openxmlformats.org/officeDocument/2006/relationships/image" Target="../media/image38.png"/><Relationship Id="rId5" Type="http://schemas.openxmlformats.org/officeDocument/2006/relationships/image" Target="../media/image37.png"/><Relationship Id="rId6"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0.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drive.google.com/file/d/1FRXItU8gZGW9CMBFplyKdZVBBGtG_LYZ/view" TargetMode="External"/><Relationship Id="rId4" Type="http://schemas.openxmlformats.org/officeDocument/2006/relationships/image" Target="../media/image41.jpg"/><Relationship Id="rId5" Type="http://schemas.openxmlformats.org/officeDocument/2006/relationships/hyperlink" Target="http://drive.google.com/file/d/1GKL87gVw3NaGm6VUc39jb_9bcTUKJmJD/view" TargetMode="External"/><Relationship Id="rId6" Type="http://schemas.openxmlformats.org/officeDocument/2006/relationships/image" Target="../media/image5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81.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4.png"/><Relationship Id="rId4" Type="http://schemas.openxmlformats.org/officeDocument/2006/relationships/image" Target="../media/image4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3.png"/><Relationship Id="rId7"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8.pn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69.gif"/><Relationship Id="rId4" Type="http://schemas.openxmlformats.org/officeDocument/2006/relationships/image" Target="../media/image80.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6.png"/><Relationship Id="rId4" Type="http://schemas.openxmlformats.org/officeDocument/2006/relationships/image" Target="../media/image71.png"/><Relationship Id="rId5" Type="http://schemas.openxmlformats.org/officeDocument/2006/relationships/image" Target="../media/image76.png"/><Relationship Id="rId6" Type="http://schemas.openxmlformats.org/officeDocument/2006/relationships/image" Target="../media/image72.png"/><Relationship Id="rId7" Type="http://schemas.openxmlformats.org/officeDocument/2006/relationships/image" Target="../media/image7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70.png"/><Relationship Id="rId5" Type="http://schemas.openxmlformats.org/officeDocument/2006/relationships/image" Target="../media/image73.png"/><Relationship Id="rId6" Type="http://schemas.openxmlformats.org/officeDocument/2006/relationships/image" Target="../media/image77.png"/><Relationship Id="rId7"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6.png"/><Relationship Id="rId4" Type="http://schemas.openxmlformats.org/officeDocument/2006/relationships/image" Target="../media/image73.png"/><Relationship Id="rId5" Type="http://schemas.openxmlformats.org/officeDocument/2006/relationships/image" Target="../media/image76.png"/><Relationship Id="rId6" Type="http://schemas.openxmlformats.org/officeDocument/2006/relationships/image" Target="../media/image78.png"/><Relationship Id="rId7"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76.png"/><Relationship Id="rId5" Type="http://schemas.openxmlformats.org/officeDocument/2006/relationships/image" Target="../media/image82.png"/><Relationship Id="rId6" Type="http://schemas.openxmlformats.org/officeDocument/2006/relationships/image" Target="../media/image9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76.png"/><Relationship Id="rId5" Type="http://schemas.openxmlformats.org/officeDocument/2006/relationships/image" Target="../media/image82.png"/><Relationship Id="rId6"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9.png"/><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88.png"/><Relationship Id="rId4" Type="http://schemas.openxmlformats.org/officeDocument/2006/relationships/image" Target="../media/image84.png"/><Relationship Id="rId5" Type="http://schemas.openxmlformats.org/officeDocument/2006/relationships/image" Target="../media/image86.png"/><Relationship Id="rId6" Type="http://schemas.openxmlformats.org/officeDocument/2006/relationships/image" Target="../media/image85.png"/><Relationship Id="rId7" Type="http://schemas.openxmlformats.org/officeDocument/2006/relationships/image" Target="../media/image9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94.png"/><Relationship Id="rId4" Type="http://schemas.openxmlformats.org/officeDocument/2006/relationships/image" Target="../media/image96.jpg"/><Relationship Id="rId5" Type="http://schemas.openxmlformats.org/officeDocument/2006/relationships/image" Target="../media/image21.png"/><Relationship Id="rId6" Type="http://schemas.openxmlformats.org/officeDocument/2006/relationships/image" Target="../media/image42.png"/><Relationship Id="rId7" Type="http://schemas.openxmlformats.org/officeDocument/2006/relationships/image" Target="../media/image47.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87.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6.jpg"/><Relationship Id="rId4" Type="http://schemas.openxmlformats.org/officeDocument/2006/relationships/image" Target="../media/image21.png"/><Relationship Id="rId5" Type="http://schemas.openxmlformats.org/officeDocument/2006/relationships/image" Target="../media/image42.png"/><Relationship Id="rId6" Type="http://schemas.openxmlformats.org/officeDocument/2006/relationships/image" Target="../media/image4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drive.google.com/file/d/1IabYhKH8ekvQji8X3T3lIlZQHirLIBKn/view" TargetMode="External"/><Relationship Id="rId4" Type="http://schemas.openxmlformats.org/officeDocument/2006/relationships/image" Target="../media/image90.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29.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8.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83" name="Shape 83"/>
        <p:cNvGrpSpPr/>
        <p:nvPr/>
      </p:nvGrpSpPr>
      <p:grpSpPr>
        <a:xfrm>
          <a:off x="0" y="0"/>
          <a:ext cx="0" cy="0"/>
          <a:chOff x="0" y="0"/>
          <a:chExt cx="0" cy="0"/>
        </a:xfrm>
      </p:grpSpPr>
      <p:grpSp>
        <p:nvGrpSpPr>
          <p:cNvPr id="84" name="Google Shape;84;p13"/>
          <p:cNvGrpSpPr/>
          <p:nvPr/>
        </p:nvGrpSpPr>
        <p:grpSpPr>
          <a:xfrm>
            <a:off x="498406" y="353744"/>
            <a:ext cx="17291303" cy="9434909"/>
            <a:chOff x="0" y="-38100"/>
            <a:chExt cx="4554058" cy="2484898"/>
          </a:xfrm>
        </p:grpSpPr>
        <p:sp>
          <p:nvSpPr>
            <p:cNvPr id="85" name="Google Shape;85;p13"/>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 name="Google Shape;87;p13"/>
          <p:cNvSpPr/>
          <p:nvPr/>
        </p:nvSpPr>
        <p:spPr>
          <a:xfrm>
            <a:off x="374875" y="8394325"/>
            <a:ext cx="8271236" cy="691616"/>
          </a:xfrm>
          <a:custGeom>
            <a:rect b="b" l="l" r="r" t="t"/>
            <a:pathLst>
              <a:path extrusionOk="0" h="182124" w="2170928">
                <a:moveTo>
                  <a:pt x="0" y="0"/>
                </a:moveTo>
                <a:lnTo>
                  <a:pt x="2170928" y="0"/>
                </a:lnTo>
                <a:lnTo>
                  <a:pt x="2170928" y="182124"/>
                </a:lnTo>
                <a:lnTo>
                  <a:pt x="0" y="182124"/>
                </a:lnTo>
                <a:close/>
              </a:path>
            </a:pathLst>
          </a:custGeom>
          <a:solidFill>
            <a:srgbClr val="B1C9EB"/>
          </a:solidFill>
          <a:ln>
            <a:noFill/>
          </a:ln>
        </p:spPr>
      </p:sp>
      <p:sp>
        <p:nvSpPr>
          <p:cNvPr id="88" name="Google Shape;88;p13"/>
          <p:cNvSpPr/>
          <p:nvPr/>
        </p:nvSpPr>
        <p:spPr>
          <a:xfrm>
            <a:off x="11139200" y="8394325"/>
            <a:ext cx="6727272" cy="691616"/>
          </a:xfrm>
          <a:custGeom>
            <a:rect b="b" l="l" r="r" t="t"/>
            <a:pathLst>
              <a:path extrusionOk="0" h="182124" w="1203986">
                <a:moveTo>
                  <a:pt x="0" y="0"/>
                </a:moveTo>
                <a:lnTo>
                  <a:pt x="1203986" y="0"/>
                </a:lnTo>
                <a:lnTo>
                  <a:pt x="1203986" y="182124"/>
                </a:lnTo>
                <a:lnTo>
                  <a:pt x="0" y="182124"/>
                </a:lnTo>
                <a:close/>
              </a:path>
            </a:pathLst>
          </a:custGeom>
          <a:solidFill>
            <a:srgbClr val="B1C9EB"/>
          </a:solidFill>
          <a:ln>
            <a:noFill/>
          </a:ln>
        </p:spPr>
      </p:sp>
      <p:sp>
        <p:nvSpPr>
          <p:cNvPr id="89" name="Google Shape;89;p13"/>
          <p:cNvSpPr txBox="1"/>
          <p:nvPr/>
        </p:nvSpPr>
        <p:spPr>
          <a:xfrm>
            <a:off x="1824654" y="1009957"/>
            <a:ext cx="12853800" cy="1968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b="1" lang="en-US" sz="12787">
                <a:solidFill>
                  <a:srgbClr val="4C6FBF"/>
                </a:solidFill>
                <a:latin typeface="Do Hyeon"/>
                <a:ea typeface="Do Hyeon"/>
                <a:cs typeface="Do Hyeon"/>
                <a:sym typeface="Do Hyeon"/>
              </a:rPr>
              <a:t>사장님 구해요</a:t>
            </a:r>
            <a:endParaRPr>
              <a:latin typeface="Do Hyeon"/>
              <a:ea typeface="Do Hyeon"/>
              <a:cs typeface="Do Hyeon"/>
              <a:sym typeface="Do Hyeon"/>
            </a:endParaRPr>
          </a:p>
        </p:txBody>
      </p:sp>
      <p:sp>
        <p:nvSpPr>
          <p:cNvPr id="90" name="Google Shape;90;p13"/>
          <p:cNvSpPr txBox="1"/>
          <p:nvPr/>
        </p:nvSpPr>
        <p:spPr>
          <a:xfrm>
            <a:off x="2015350" y="3095463"/>
            <a:ext cx="13979100" cy="8775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b="1" lang="en-US" sz="5700">
                <a:solidFill>
                  <a:srgbClr val="B1C9EB"/>
                </a:solidFill>
                <a:latin typeface="Do Hyeon"/>
                <a:ea typeface="Do Hyeon"/>
                <a:cs typeface="Do Hyeon"/>
                <a:sym typeface="Do Hyeon"/>
              </a:rPr>
              <a:t>예비 창업자를 위한 업종/지역 추천 서비스</a:t>
            </a:r>
            <a:endParaRPr sz="5700">
              <a:latin typeface="Do Hyeon"/>
              <a:ea typeface="Do Hyeon"/>
              <a:cs typeface="Do Hyeon"/>
              <a:sym typeface="Do Hyeon"/>
            </a:endParaRPr>
          </a:p>
        </p:txBody>
      </p:sp>
      <p:sp>
        <p:nvSpPr>
          <p:cNvPr id="91" name="Google Shape;91;p13"/>
          <p:cNvSpPr/>
          <p:nvPr/>
        </p:nvSpPr>
        <p:spPr>
          <a:xfrm>
            <a:off x="5100275" y="4736176"/>
            <a:ext cx="6629472" cy="5472040"/>
          </a:xfrm>
          <a:custGeom>
            <a:rect b="b" l="l" r="r" t="t"/>
            <a:pathLst>
              <a:path extrusionOk="0" h="7247735" w="9894734">
                <a:moveTo>
                  <a:pt x="0" y="0"/>
                </a:moveTo>
                <a:lnTo>
                  <a:pt x="9894734" y="0"/>
                </a:lnTo>
                <a:lnTo>
                  <a:pt x="9894734" y="7247736"/>
                </a:lnTo>
                <a:lnTo>
                  <a:pt x="0" y="7247736"/>
                </a:lnTo>
                <a:lnTo>
                  <a:pt x="0" y="0"/>
                </a:lnTo>
                <a:close/>
              </a:path>
            </a:pathLst>
          </a:custGeom>
          <a:blipFill rotWithShape="1">
            <a:blip r:embed="rId3">
              <a:alphaModFix/>
            </a:blip>
            <a:stretch>
              <a:fillRect b="0" l="0" r="0" t="0"/>
            </a:stretch>
          </a:blipFill>
          <a:ln>
            <a:noFill/>
          </a:ln>
        </p:spPr>
      </p:sp>
      <p:sp>
        <p:nvSpPr>
          <p:cNvPr id="92" name="Google Shape;92;p13"/>
          <p:cNvSpPr/>
          <p:nvPr/>
        </p:nvSpPr>
        <p:spPr>
          <a:xfrm>
            <a:off x="1277450" y="5899074"/>
            <a:ext cx="2738396" cy="1713145"/>
          </a:xfrm>
          <a:custGeom>
            <a:rect b="b" l="l" r="r" t="t"/>
            <a:pathLst>
              <a:path extrusionOk="0" h="1713145" w="2738396">
                <a:moveTo>
                  <a:pt x="0" y="0"/>
                </a:moveTo>
                <a:lnTo>
                  <a:pt x="2738396" y="0"/>
                </a:lnTo>
                <a:lnTo>
                  <a:pt x="2738396" y="1713145"/>
                </a:lnTo>
                <a:lnTo>
                  <a:pt x="0" y="1713145"/>
                </a:lnTo>
                <a:lnTo>
                  <a:pt x="0" y="0"/>
                </a:lnTo>
                <a:close/>
              </a:path>
            </a:pathLst>
          </a:custGeom>
          <a:blipFill rotWithShape="1">
            <a:blip r:embed="rId4">
              <a:alphaModFix/>
            </a:blip>
            <a:stretch>
              <a:fillRect b="-25009" l="-8601" r="-9633" t="-138384"/>
            </a:stretch>
          </a:blipFill>
          <a:ln>
            <a:noFill/>
          </a:ln>
        </p:spPr>
      </p:sp>
      <p:sp>
        <p:nvSpPr>
          <p:cNvPr id="93" name="Google Shape;93;p13"/>
          <p:cNvSpPr/>
          <p:nvPr/>
        </p:nvSpPr>
        <p:spPr>
          <a:xfrm>
            <a:off x="18669545" y="5225925"/>
            <a:ext cx="2738396" cy="1713145"/>
          </a:xfrm>
          <a:custGeom>
            <a:rect b="b" l="l" r="r" t="t"/>
            <a:pathLst>
              <a:path extrusionOk="0" h="1713145" w="2738396">
                <a:moveTo>
                  <a:pt x="0" y="0"/>
                </a:moveTo>
                <a:lnTo>
                  <a:pt x="2738396" y="0"/>
                </a:lnTo>
                <a:lnTo>
                  <a:pt x="2738396" y="1713145"/>
                </a:lnTo>
                <a:lnTo>
                  <a:pt x="0" y="1713145"/>
                </a:lnTo>
                <a:lnTo>
                  <a:pt x="0" y="0"/>
                </a:lnTo>
                <a:close/>
              </a:path>
            </a:pathLst>
          </a:custGeom>
          <a:blipFill rotWithShape="1">
            <a:blip r:embed="rId4">
              <a:alphaModFix/>
            </a:blip>
            <a:stretch>
              <a:fillRect b="-25009" l="-8601" r="-9633" t="-138384"/>
            </a:stretch>
          </a:blipFill>
          <a:ln>
            <a:noFill/>
          </a:ln>
        </p:spPr>
      </p:sp>
      <p:sp>
        <p:nvSpPr>
          <p:cNvPr id="94" name="Google Shape;94;p13"/>
          <p:cNvSpPr/>
          <p:nvPr/>
        </p:nvSpPr>
        <p:spPr>
          <a:xfrm flipH="1">
            <a:off x="12546100" y="1063287"/>
            <a:ext cx="1818583" cy="1591927"/>
          </a:xfrm>
          <a:custGeom>
            <a:rect b="b" l="l" r="r" t="t"/>
            <a:pathLst>
              <a:path extrusionOk="0" h="2021494" w="2316666">
                <a:moveTo>
                  <a:pt x="0" y="0"/>
                </a:moveTo>
                <a:lnTo>
                  <a:pt x="2316666" y="0"/>
                </a:lnTo>
                <a:lnTo>
                  <a:pt x="2316666" y="2021494"/>
                </a:lnTo>
                <a:lnTo>
                  <a:pt x="0" y="2021494"/>
                </a:lnTo>
                <a:lnTo>
                  <a:pt x="0" y="0"/>
                </a:lnTo>
                <a:close/>
              </a:path>
            </a:pathLst>
          </a:custGeom>
          <a:blipFill rotWithShape="1">
            <a:blip r:embed="rId5">
              <a:alphaModFix/>
            </a:blip>
            <a:stretch>
              <a:fillRect b="-163894" l="0" r="-144965" t="0"/>
            </a:stretch>
          </a:blipFill>
          <a:ln>
            <a:noFill/>
          </a:ln>
        </p:spPr>
      </p:sp>
      <p:sp>
        <p:nvSpPr>
          <p:cNvPr id="95" name="Google Shape;95;p13"/>
          <p:cNvSpPr/>
          <p:nvPr/>
        </p:nvSpPr>
        <p:spPr>
          <a:xfrm>
            <a:off x="12443600" y="4413237"/>
            <a:ext cx="4596320" cy="2786366"/>
          </a:xfrm>
          <a:custGeom>
            <a:rect b="b" l="l" r="r" t="t"/>
            <a:pathLst>
              <a:path extrusionOk="0" h="1377684" w="3054033">
                <a:moveTo>
                  <a:pt x="0" y="0"/>
                </a:moveTo>
                <a:lnTo>
                  <a:pt x="3054033" y="0"/>
                </a:lnTo>
                <a:lnTo>
                  <a:pt x="3054033" y="1377685"/>
                </a:lnTo>
                <a:lnTo>
                  <a:pt x="0" y="1377685"/>
                </a:lnTo>
                <a:lnTo>
                  <a:pt x="0" y="0"/>
                </a:lnTo>
                <a:close/>
              </a:path>
            </a:pathLst>
          </a:custGeom>
          <a:blipFill rotWithShape="1">
            <a:blip r:embed="rId5">
              <a:alphaModFix/>
            </a:blip>
            <a:stretch>
              <a:fillRect b="0" l="0" r="-129848" t="-378950"/>
            </a:stretch>
          </a:blipFill>
          <a:ln>
            <a:noFill/>
          </a:ln>
        </p:spPr>
      </p:sp>
      <p:sp>
        <p:nvSpPr>
          <p:cNvPr id="96" name="Google Shape;96;p13"/>
          <p:cNvSpPr txBox="1"/>
          <p:nvPr/>
        </p:nvSpPr>
        <p:spPr>
          <a:xfrm>
            <a:off x="1399649" y="8473625"/>
            <a:ext cx="4005300" cy="5388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None/>
            </a:pPr>
            <a:r>
              <a:rPr lang="en-US" sz="3500">
                <a:solidFill>
                  <a:srgbClr val="4C6FBF"/>
                </a:solidFill>
                <a:latin typeface="IBM Plex Sans SemiBold"/>
                <a:ea typeface="IBM Plex Sans SemiBold"/>
                <a:cs typeface="IBM Plex Sans SemiBold"/>
                <a:sym typeface="IBM Plex Sans SemiBold"/>
              </a:rPr>
              <a:t>Playdata-D</a:t>
            </a:r>
            <a:r>
              <a:rPr lang="en-US" sz="3500">
                <a:solidFill>
                  <a:srgbClr val="4C6FBF"/>
                </a:solidFill>
                <a:latin typeface="IBM Plex Sans SemiBold"/>
                <a:ea typeface="IBM Plex Sans SemiBold"/>
                <a:cs typeface="IBM Plex Sans SemiBold"/>
                <a:sym typeface="IBM Plex Sans SemiBold"/>
              </a:rPr>
              <a:t>E-30</a:t>
            </a:r>
            <a:r>
              <a:rPr i="0" lang="en-US" sz="3500" u="none" cap="none" strike="noStrike">
                <a:solidFill>
                  <a:srgbClr val="4C6FBF"/>
                </a:solidFill>
                <a:latin typeface="IBM Plex Sans SemiBold"/>
                <a:ea typeface="IBM Plex Sans SemiBold"/>
                <a:cs typeface="IBM Plex Sans SemiBold"/>
                <a:sym typeface="IBM Plex Sans SemiBold"/>
              </a:rPr>
              <a:t> </a:t>
            </a:r>
            <a:endParaRPr>
              <a:latin typeface="IBM Plex Sans SemiBold"/>
              <a:ea typeface="IBM Plex Sans SemiBold"/>
              <a:cs typeface="IBM Plex Sans SemiBold"/>
              <a:sym typeface="IBM Plex Sans SemiBold"/>
            </a:endParaRPr>
          </a:p>
        </p:txBody>
      </p:sp>
      <p:pic>
        <p:nvPicPr>
          <p:cNvPr id="97" name="Google Shape;97;p13"/>
          <p:cNvPicPr preferRelativeResize="0"/>
          <p:nvPr/>
        </p:nvPicPr>
        <p:blipFill>
          <a:blip r:embed="rId6">
            <a:alphaModFix/>
          </a:blip>
          <a:stretch>
            <a:fillRect/>
          </a:stretch>
        </p:blipFill>
        <p:spPr>
          <a:xfrm>
            <a:off x="19145538" y="2822400"/>
            <a:ext cx="2166775" cy="1795950"/>
          </a:xfrm>
          <a:prstGeom prst="rect">
            <a:avLst/>
          </a:prstGeom>
          <a:noFill/>
          <a:ln>
            <a:noFill/>
          </a:ln>
        </p:spPr>
      </p:pic>
      <p:sp>
        <p:nvSpPr>
          <p:cNvPr id="98" name="Google Shape;98;p13"/>
          <p:cNvSpPr/>
          <p:nvPr/>
        </p:nvSpPr>
        <p:spPr>
          <a:xfrm>
            <a:off x="13506700" y="5005400"/>
            <a:ext cx="2738400" cy="1796100"/>
          </a:xfrm>
          <a:prstGeom prst="roundRect">
            <a:avLst>
              <a:gd fmla="val 16667"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9" name="Google Shape;99;p13"/>
          <p:cNvSpPr txBox="1"/>
          <p:nvPr/>
        </p:nvSpPr>
        <p:spPr>
          <a:xfrm>
            <a:off x="13119250" y="4939126"/>
            <a:ext cx="3513300" cy="1784400"/>
          </a:xfrm>
          <a:prstGeom prst="rect">
            <a:avLst/>
          </a:prstGeom>
          <a:noFill/>
          <a:ln>
            <a:noFill/>
          </a:ln>
        </p:spPr>
        <p:txBody>
          <a:bodyPr anchorCtr="0" anchor="t" bIns="0" lIns="0" spcFirstLastPara="1" rIns="0" wrap="square" tIns="0">
            <a:spAutoFit/>
          </a:bodyPr>
          <a:lstStyle/>
          <a:p>
            <a:pPr indent="0" lvl="0" marL="0" marR="0" rtl="0" algn="ctr">
              <a:lnSpc>
                <a:spcPct val="111000"/>
              </a:lnSpc>
              <a:spcBef>
                <a:spcPts val="0"/>
              </a:spcBef>
              <a:spcAft>
                <a:spcPts val="0"/>
              </a:spcAft>
              <a:buNone/>
            </a:pPr>
            <a:r>
              <a:rPr b="1" lang="en-US" sz="3600">
                <a:solidFill>
                  <a:srgbClr val="B1C9EB"/>
                </a:solidFill>
                <a:latin typeface="Do Hyeon"/>
                <a:ea typeface="Do Hyeon"/>
                <a:cs typeface="Do Hyeon"/>
                <a:sym typeface="Do Hyeon"/>
              </a:rPr>
              <a:t>Team 4  </a:t>
            </a:r>
            <a:endParaRPr b="1" sz="3600">
              <a:solidFill>
                <a:srgbClr val="B1C9EB"/>
              </a:solidFill>
              <a:latin typeface="Do Hyeon"/>
              <a:ea typeface="Do Hyeon"/>
              <a:cs typeface="Do Hyeon"/>
              <a:sym typeface="Do Hyeon"/>
            </a:endParaRPr>
          </a:p>
          <a:p>
            <a:pPr indent="0" lvl="0" marL="0" marR="0" rtl="0" algn="ctr">
              <a:lnSpc>
                <a:spcPct val="111000"/>
              </a:lnSpc>
              <a:spcBef>
                <a:spcPts val="0"/>
              </a:spcBef>
              <a:spcAft>
                <a:spcPts val="0"/>
              </a:spcAft>
              <a:buNone/>
            </a:pPr>
            <a:r>
              <a:rPr b="1" lang="en-US" sz="3600">
                <a:solidFill>
                  <a:srgbClr val="B1C9EB"/>
                </a:solidFill>
                <a:latin typeface="Do Hyeon"/>
                <a:ea typeface="Do Hyeon"/>
                <a:cs typeface="Do Hyeon"/>
                <a:sym typeface="Do Hyeon"/>
              </a:rPr>
              <a:t>김보경 윤소영 </a:t>
            </a:r>
            <a:endParaRPr b="1" sz="3600">
              <a:solidFill>
                <a:srgbClr val="B1C9EB"/>
              </a:solidFill>
              <a:latin typeface="Do Hyeon"/>
              <a:ea typeface="Do Hyeon"/>
              <a:cs typeface="Do Hyeon"/>
              <a:sym typeface="Do Hyeon"/>
            </a:endParaRPr>
          </a:p>
          <a:p>
            <a:pPr indent="0" lvl="0" marL="0" marR="0" rtl="0" algn="ctr">
              <a:lnSpc>
                <a:spcPct val="111000"/>
              </a:lnSpc>
              <a:spcBef>
                <a:spcPts val="0"/>
              </a:spcBef>
              <a:spcAft>
                <a:spcPts val="0"/>
              </a:spcAft>
              <a:buNone/>
            </a:pPr>
            <a:r>
              <a:rPr b="1" lang="en-US" sz="3600">
                <a:solidFill>
                  <a:srgbClr val="B1C9EB"/>
                </a:solidFill>
                <a:latin typeface="Do Hyeon"/>
                <a:ea typeface="Do Hyeon"/>
                <a:cs typeface="Do Hyeon"/>
                <a:sym typeface="Do Hyeon"/>
              </a:rPr>
              <a:t>정제윤 최은서</a:t>
            </a:r>
            <a:endParaRPr b="1" sz="1500">
              <a:solidFill>
                <a:srgbClr val="B1C9EB"/>
              </a:solidFill>
              <a:latin typeface="Do Hyeon"/>
              <a:ea typeface="Do Hyeon"/>
              <a:cs typeface="Do Hyeon"/>
              <a:sym typeface="Do Hyeon"/>
            </a:endParaRPr>
          </a:p>
        </p:txBody>
      </p:sp>
      <p:sp>
        <p:nvSpPr>
          <p:cNvPr id="100" name="Google Shape;100;p13"/>
          <p:cNvSpPr txBox="1"/>
          <p:nvPr/>
        </p:nvSpPr>
        <p:spPr>
          <a:xfrm>
            <a:off x="11882275" y="8473625"/>
            <a:ext cx="5386500" cy="538800"/>
          </a:xfrm>
          <a:prstGeom prst="rect">
            <a:avLst/>
          </a:prstGeom>
          <a:noFill/>
          <a:ln>
            <a:noFill/>
          </a:ln>
        </p:spPr>
        <p:txBody>
          <a:bodyPr anchorCtr="0" anchor="t" bIns="0" lIns="0" spcFirstLastPara="1" rIns="0" wrap="square" tIns="0">
            <a:spAutoFit/>
          </a:bodyPr>
          <a:lstStyle/>
          <a:p>
            <a:pPr indent="0" lvl="0" marL="0" marR="0" rtl="0" algn="l">
              <a:lnSpc>
                <a:spcPct val="111000"/>
              </a:lnSpc>
              <a:spcBef>
                <a:spcPts val="0"/>
              </a:spcBef>
              <a:spcAft>
                <a:spcPts val="0"/>
              </a:spcAft>
              <a:buNone/>
            </a:pPr>
            <a:r>
              <a:rPr lang="en-US" sz="3500">
                <a:solidFill>
                  <a:srgbClr val="4C6FBF"/>
                </a:solidFill>
                <a:latin typeface="IBM Plex Sans SemiBold"/>
                <a:ea typeface="IBM Plex Sans SemiBold"/>
                <a:cs typeface="IBM Plex Sans SemiBold"/>
                <a:sym typeface="IBM Plex Sans SemiBold"/>
              </a:rPr>
              <a:t>Final Project  2024-08-13</a:t>
            </a:r>
            <a:endParaRPr>
              <a:latin typeface="IBM Plex Sans SemiBold"/>
              <a:ea typeface="IBM Plex Sans SemiBold"/>
              <a:cs typeface="IBM Plex Sans SemiBold"/>
              <a:sym typeface="IBM Plex Sans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268" name="Shape 268"/>
        <p:cNvGrpSpPr/>
        <p:nvPr/>
      </p:nvGrpSpPr>
      <p:grpSpPr>
        <a:xfrm>
          <a:off x="0" y="0"/>
          <a:ext cx="0" cy="0"/>
          <a:chOff x="0" y="0"/>
          <a:chExt cx="0" cy="0"/>
        </a:xfrm>
      </p:grpSpPr>
      <p:sp>
        <p:nvSpPr>
          <p:cNvPr id="269" name="Google Shape;269;p22"/>
          <p:cNvSpPr/>
          <p:nvPr/>
        </p:nvSpPr>
        <p:spPr>
          <a:xfrm>
            <a:off x="367731" y="395906"/>
            <a:ext cx="17294035" cy="9291715"/>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txBox="1"/>
          <p:nvPr/>
        </p:nvSpPr>
        <p:spPr>
          <a:xfrm>
            <a:off x="7305670" y="2081338"/>
            <a:ext cx="2630100" cy="11388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lang="en-US" sz="7399">
                <a:solidFill>
                  <a:srgbClr val="4C6FBF"/>
                </a:solidFill>
                <a:latin typeface="Heebo Black"/>
                <a:ea typeface="Heebo Black"/>
                <a:cs typeface="Heebo Black"/>
                <a:sym typeface="Heebo Black"/>
              </a:rPr>
              <a:t>DB</a:t>
            </a:r>
            <a:endParaRPr/>
          </a:p>
        </p:txBody>
      </p:sp>
      <p:sp>
        <p:nvSpPr>
          <p:cNvPr id="271" name="Google Shape;271;p22"/>
          <p:cNvSpPr txBox="1"/>
          <p:nvPr/>
        </p:nvSpPr>
        <p:spPr>
          <a:xfrm>
            <a:off x="7764023" y="5465175"/>
            <a:ext cx="2340900" cy="11388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lang="en-US" sz="7399">
                <a:solidFill>
                  <a:srgbClr val="4C6FBF"/>
                </a:solidFill>
                <a:latin typeface="Heebo Black"/>
                <a:ea typeface="Heebo Black"/>
                <a:cs typeface="Heebo Black"/>
                <a:sym typeface="Heebo Black"/>
              </a:rPr>
              <a:t>ML</a:t>
            </a:r>
            <a:endParaRPr/>
          </a:p>
        </p:txBody>
      </p:sp>
      <p:sp>
        <p:nvSpPr>
          <p:cNvPr id="272" name="Google Shape;272;p22"/>
          <p:cNvSpPr txBox="1"/>
          <p:nvPr/>
        </p:nvSpPr>
        <p:spPr>
          <a:xfrm>
            <a:off x="1661950" y="2073625"/>
            <a:ext cx="2796300" cy="11388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lang="en-US" sz="7399">
                <a:solidFill>
                  <a:srgbClr val="4C6FBF"/>
                </a:solidFill>
                <a:latin typeface="Heebo Black"/>
                <a:ea typeface="Heebo Black"/>
                <a:cs typeface="Heebo Black"/>
                <a:sym typeface="Heebo Black"/>
              </a:rPr>
              <a:t>Front</a:t>
            </a:r>
            <a:endParaRPr/>
          </a:p>
        </p:txBody>
      </p:sp>
      <p:sp>
        <p:nvSpPr>
          <p:cNvPr id="273" name="Google Shape;273;p22"/>
          <p:cNvSpPr txBox="1"/>
          <p:nvPr/>
        </p:nvSpPr>
        <p:spPr>
          <a:xfrm>
            <a:off x="1661939" y="5465163"/>
            <a:ext cx="3246900" cy="11388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lang="en-US" sz="7399">
                <a:solidFill>
                  <a:srgbClr val="4C6FBF"/>
                </a:solidFill>
                <a:latin typeface="Heebo Black"/>
                <a:ea typeface="Heebo Black"/>
                <a:cs typeface="Heebo Black"/>
                <a:sym typeface="Heebo Black"/>
              </a:rPr>
              <a:t>Back</a:t>
            </a:r>
            <a:endParaRPr/>
          </a:p>
        </p:txBody>
      </p:sp>
      <p:sp>
        <p:nvSpPr>
          <p:cNvPr id="274" name="Google Shape;274;p22"/>
          <p:cNvSpPr txBox="1"/>
          <p:nvPr/>
        </p:nvSpPr>
        <p:spPr>
          <a:xfrm>
            <a:off x="5317050" y="727250"/>
            <a:ext cx="7653900" cy="1077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6999">
                <a:solidFill>
                  <a:srgbClr val="4C6FBF"/>
                </a:solidFill>
                <a:latin typeface="Heebo Black"/>
                <a:ea typeface="Heebo Black"/>
                <a:cs typeface="Heebo Black"/>
                <a:sym typeface="Heebo Black"/>
              </a:rPr>
              <a:t>Tech Stack</a:t>
            </a:r>
            <a:endParaRPr/>
          </a:p>
        </p:txBody>
      </p:sp>
      <p:pic>
        <p:nvPicPr>
          <p:cNvPr id="275" name="Google Shape;275;p22"/>
          <p:cNvPicPr preferRelativeResize="0"/>
          <p:nvPr/>
        </p:nvPicPr>
        <p:blipFill rotWithShape="1">
          <a:blip r:embed="rId3">
            <a:alphaModFix/>
          </a:blip>
          <a:srcRect b="25301" l="15244" r="15932" t="26227"/>
          <a:stretch/>
        </p:blipFill>
        <p:spPr>
          <a:xfrm>
            <a:off x="1592199" y="3212425"/>
            <a:ext cx="2935801" cy="1418837"/>
          </a:xfrm>
          <a:prstGeom prst="rect">
            <a:avLst/>
          </a:prstGeom>
          <a:noFill/>
          <a:ln>
            <a:noFill/>
          </a:ln>
        </p:spPr>
      </p:pic>
      <p:pic>
        <p:nvPicPr>
          <p:cNvPr id="276" name="Google Shape;276;p22"/>
          <p:cNvPicPr preferRelativeResize="0"/>
          <p:nvPr/>
        </p:nvPicPr>
        <p:blipFill rotWithShape="1">
          <a:blip r:embed="rId4">
            <a:alphaModFix/>
          </a:blip>
          <a:srcRect b="25099" l="6219" r="6306" t="19467"/>
          <a:stretch/>
        </p:blipFill>
        <p:spPr>
          <a:xfrm>
            <a:off x="1444338" y="7059649"/>
            <a:ext cx="3682125" cy="1077300"/>
          </a:xfrm>
          <a:prstGeom prst="rect">
            <a:avLst/>
          </a:prstGeom>
          <a:noFill/>
          <a:ln>
            <a:noFill/>
          </a:ln>
        </p:spPr>
      </p:pic>
      <p:pic>
        <p:nvPicPr>
          <p:cNvPr id="277" name="Google Shape;277;p22"/>
          <p:cNvPicPr preferRelativeResize="0"/>
          <p:nvPr/>
        </p:nvPicPr>
        <p:blipFill rotWithShape="1">
          <a:blip r:embed="rId5">
            <a:alphaModFix/>
          </a:blip>
          <a:srcRect b="34244" l="8725" r="8643" t="33333"/>
          <a:stretch/>
        </p:blipFill>
        <p:spPr>
          <a:xfrm>
            <a:off x="5434700" y="3496951"/>
            <a:ext cx="2902244" cy="1138800"/>
          </a:xfrm>
          <a:prstGeom prst="rect">
            <a:avLst/>
          </a:prstGeom>
          <a:noFill/>
          <a:ln>
            <a:noFill/>
          </a:ln>
        </p:spPr>
      </p:pic>
      <p:pic>
        <p:nvPicPr>
          <p:cNvPr id="278" name="Google Shape;278;p22"/>
          <p:cNvPicPr preferRelativeResize="0"/>
          <p:nvPr/>
        </p:nvPicPr>
        <p:blipFill rotWithShape="1">
          <a:blip r:embed="rId6">
            <a:alphaModFix/>
          </a:blip>
          <a:srcRect b="16146" l="13530" r="13134" t="17597"/>
          <a:stretch/>
        </p:blipFill>
        <p:spPr>
          <a:xfrm>
            <a:off x="8436550" y="3473273"/>
            <a:ext cx="2340900" cy="1353353"/>
          </a:xfrm>
          <a:prstGeom prst="rect">
            <a:avLst/>
          </a:prstGeom>
          <a:noFill/>
          <a:ln>
            <a:noFill/>
          </a:ln>
        </p:spPr>
      </p:pic>
      <p:sp>
        <p:nvSpPr>
          <p:cNvPr id="279" name="Google Shape;279;p22"/>
          <p:cNvSpPr txBox="1"/>
          <p:nvPr/>
        </p:nvSpPr>
        <p:spPr>
          <a:xfrm>
            <a:off x="12713425" y="2073625"/>
            <a:ext cx="3941700" cy="11388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rPr lang="en-US" sz="7399">
                <a:solidFill>
                  <a:srgbClr val="4C6FBF"/>
                </a:solidFill>
                <a:latin typeface="Heebo Black"/>
                <a:ea typeface="Heebo Black"/>
                <a:cs typeface="Heebo Black"/>
                <a:sym typeface="Heebo Black"/>
              </a:rPr>
              <a:t>DEPLOY</a:t>
            </a:r>
            <a:endParaRPr/>
          </a:p>
        </p:txBody>
      </p:sp>
      <p:pic>
        <p:nvPicPr>
          <p:cNvPr id="280" name="Google Shape;280;p22"/>
          <p:cNvPicPr preferRelativeResize="0"/>
          <p:nvPr/>
        </p:nvPicPr>
        <p:blipFill rotWithShape="1">
          <a:blip r:embed="rId7">
            <a:alphaModFix/>
          </a:blip>
          <a:srcRect b="14226" l="21644" r="19618" t="17444"/>
          <a:stretch/>
        </p:blipFill>
        <p:spPr>
          <a:xfrm>
            <a:off x="12006158" y="3334475"/>
            <a:ext cx="1358968" cy="2195250"/>
          </a:xfrm>
          <a:prstGeom prst="rect">
            <a:avLst/>
          </a:prstGeom>
          <a:noFill/>
          <a:ln>
            <a:noFill/>
          </a:ln>
        </p:spPr>
      </p:pic>
      <p:pic>
        <p:nvPicPr>
          <p:cNvPr id="281" name="Google Shape;281;p22"/>
          <p:cNvPicPr preferRelativeResize="0"/>
          <p:nvPr/>
        </p:nvPicPr>
        <p:blipFill rotWithShape="1">
          <a:blip r:embed="rId8">
            <a:alphaModFix/>
          </a:blip>
          <a:srcRect b="8595" l="14882" r="17375" t="16137"/>
          <a:stretch/>
        </p:blipFill>
        <p:spPr>
          <a:xfrm>
            <a:off x="13715202" y="3346376"/>
            <a:ext cx="1358975" cy="1821649"/>
          </a:xfrm>
          <a:prstGeom prst="rect">
            <a:avLst/>
          </a:prstGeom>
          <a:noFill/>
          <a:ln>
            <a:noFill/>
          </a:ln>
        </p:spPr>
      </p:pic>
      <p:pic>
        <p:nvPicPr>
          <p:cNvPr id="282" name="Google Shape;282;p22"/>
          <p:cNvPicPr preferRelativeResize="0"/>
          <p:nvPr/>
        </p:nvPicPr>
        <p:blipFill rotWithShape="1">
          <a:blip r:embed="rId9">
            <a:alphaModFix/>
          </a:blip>
          <a:srcRect b="16680" l="18604" r="12128" t="13291"/>
          <a:stretch/>
        </p:blipFill>
        <p:spPr>
          <a:xfrm>
            <a:off x="15179330" y="3390951"/>
            <a:ext cx="2196796" cy="1732501"/>
          </a:xfrm>
          <a:prstGeom prst="rect">
            <a:avLst/>
          </a:prstGeom>
          <a:noFill/>
          <a:ln>
            <a:noFill/>
          </a:ln>
        </p:spPr>
      </p:pic>
      <p:sp>
        <p:nvSpPr>
          <p:cNvPr id="283" name="Google Shape;283;p22"/>
          <p:cNvSpPr txBox="1"/>
          <p:nvPr/>
        </p:nvSpPr>
        <p:spPr>
          <a:xfrm>
            <a:off x="5648725" y="6603975"/>
            <a:ext cx="6571500" cy="3537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300">
                <a:solidFill>
                  <a:srgbClr val="6AA84F"/>
                </a:solidFill>
              </a:rPr>
              <a:t>Model Ensemble -Bagging</a:t>
            </a:r>
            <a:br>
              <a:rPr b="1" lang="en-US" sz="3300">
                <a:solidFill>
                  <a:srgbClr val="6AA84F"/>
                </a:solidFill>
              </a:rPr>
            </a:br>
            <a:r>
              <a:rPr b="1" lang="en-US" sz="3300">
                <a:solidFill>
                  <a:srgbClr val="6AA84F"/>
                </a:solidFill>
              </a:rPr>
              <a:t>Gradient Boosting</a:t>
            </a:r>
            <a:endParaRPr b="1" sz="3300">
              <a:solidFill>
                <a:srgbClr val="6AA84F"/>
              </a:solidFill>
            </a:endParaRPr>
          </a:p>
          <a:p>
            <a:pPr indent="0" lvl="0" marL="0" rtl="0" algn="ctr">
              <a:lnSpc>
                <a:spcPct val="118002"/>
              </a:lnSpc>
              <a:spcBef>
                <a:spcPts val="0"/>
              </a:spcBef>
              <a:spcAft>
                <a:spcPts val="0"/>
              </a:spcAft>
              <a:buClr>
                <a:schemeClr val="dk1"/>
              </a:buClr>
              <a:buSzPts val="1100"/>
              <a:buFont typeface="Arial"/>
              <a:buNone/>
            </a:pPr>
            <a:r>
              <a:rPr b="1" lang="en-US" sz="3300">
                <a:solidFill>
                  <a:srgbClr val="6AA84F"/>
                </a:solidFill>
              </a:rPr>
              <a:t>Random Forest</a:t>
            </a:r>
            <a:endParaRPr b="1" sz="3300">
              <a:solidFill>
                <a:srgbClr val="6AA84F"/>
              </a:solidFill>
            </a:endParaRPr>
          </a:p>
          <a:p>
            <a:pPr indent="0" lvl="0" marL="0" rtl="0" algn="ctr">
              <a:lnSpc>
                <a:spcPct val="118002"/>
              </a:lnSpc>
              <a:spcBef>
                <a:spcPts val="0"/>
              </a:spcBef>
              <a:spcAft>
                <a:spcPts val="0"/>
              </a:spcAft>
              <a:buClr>
                <a:schemeClr val="dk1"/>
              </a:buClr>
              <a:buSzPts val="1100"/>
              <a:buFont typeface="Arial"/>
              <a:buNone/>
            </a:pPr>
            <a:r>
              <a:rPr b="1" lang="en-US" sz="3300">
                <a:solidFill>
                  <a:srgbClr val="6AA84F"/>
                </a:solidFill>
              </a:rPr>
              <a:t>LASSO</a:t>
            </a:r>
            <a:endParaRPr b="1" sz="3300">
              <a:solidFill>
                <a:srgbClr val="6AA84F"/>
              </a:solidFill>
            </a:endParaRPr>
          </a:p>
          <a:p>
            <a:pPr indent="0" lvl="0" marL="0" rtl="0" algn="ctr">
              <a:lnSpc>
                <a:spcPct val="118002"/>
              </a:lnSpc>
              <a:spcBef>
                <a:spcPts val="0"/>
              </a:spcBef>
              <a:spcAft>
                <a:spcPts val="0"/>
              </a:spcAft>
              <a:buClr>
                <a:schemeClr val="dk1"/>
              </a:buClr>
              <a:buSzPts val="1100"/>
              <a:buFont typeface="Arial"/>
              <a:buNone/>
            </a:pPr>
            <a:r>
              <a:rPr b="1" lang="en-US" sz="3300">
                <a:solidFill>
                  <a:srgbClr val="6AA84F"/>
                </a:solidFill>
              </a:rPr>
              <a:t>XGBoost</a:t>
            </a:r>
            <a:endParaRPr b="1" sz="3300">
              <a:solidFill>
                <a:srgbClr val="6AA84F"/>
              </a:solidFill>
            </a:endParaRPr>
          </a:p>
          <a:p>
            <a:pPr indent="0" lvl="0" marL="0" rtl="0" algn="l">
              <a:spcBef>
                <a:spcPts val="0"/>
              </a:spcBef>
              <a:spcAft>
                <a:spcPts val="0"/>
              </a:spcAft>
              <a:buNone/>
            </a:pPr>
            <a:r>
              <a:t/>
            </a:r>
            <a:endParaRPr b="1" sz="3500">
              <a:solidFill>
                <a:srgbClr val="6AA84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287" name="Shape 287"/>
        <p:cNvGrpSpPr/>
        <p:nvPr/>
      </p:nvGrpSpPr>
      <p:grpSpPr>
        <a:xfrm>
          <a:off x="0" y="0"/>
          <a:ext cx="0" cy="0"/>
          <a:chOff x="0" y="0"/>
          <a:chExt cx="0" cy="0"/>
        </a:xfrm>
      </p:grpSpPr>
      <p:grpSp>
        <p:nvGrpSpPr>
          <p:cNvPr id="288" name="Google Shape;288;p23"/>
          <p:cNvGrpSpPr/>
          <p:nvPr/>
        </p:nvGrpSpPr>
        <p:grpSpPr>
          <a:xfrm>
            <a:off x="498406" y="353744"/>
            <a:ext cx="17291303" cy="9434909"/>
            <a:chOff x="0" y="-38100"/>
            <a:chExt cx="4554058" cy="2484898"/>
          </a:xfrm>
        </p:grpSpPr>
        <p:sp>
          <p:nvSpPr>
            <p:cNvPr id="289" name="Google Shape;289;p23"/>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Font typeface="Arial"/>
                <a:buNone/>
              </a:pPr>
              <a:r>
                <a:t/>
              </a:r>
              <a:endParaRPr/>
            </a:p>
          </p:txBody>
        </p:sp>
        <p:sp>
          <p:nvSpPr>
            <p:cNvPr id="290" name="Google Shape;290;p23"/>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1" name="Google Shape;291;p23"/>
          <p:cNvSpPr txBox="1"/>
          <p:nvPr/>
        </p:nvSpPr>
        <p:spPr>
          <a:xfrm>
            <a:off x="12704574" y="1142388"/>
            <a:ext cx="3085741" cy="3230403"/>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pic>
        <p:nvPicPr>
          <p:cNvPr id="292" name="Google Shape;292;p23"/>
          <p:cNvPicPr preferRelativeResize="0"/>
          <p:nvPr/>
        </p:nvPicPr>
        <p:blipFill>
          <a:blip r:embed="rId3">
            <a:alphaModFix/>
          </a:blip>
          <a:stretch>
            <a:fillRect/>
          </a:stretch>
        </p:blipFill>
        <p:spPr>
          <a:xfrm>
            <a:off x="5031275" y="2831650"/>
            <a:ext cx="3650100" cy="3650100"/>
          </a:xfrm>
          <a:prstGeom prst="ellipse">
            <a:avLst/>
          </a:prstGeom>
          <a:noFill/>
          <a:ln>
            <a:noFill/>
          </a:ln>
          <a:effectLst>
            <a:outerShdw blurRad="57150" rotWithShape="0" algn="bl" dir="5400000" dist="19050">
              <a:srgbClr val="000000">
                <a:alpha val="50000"/>
              </a:srgbClr>
            </a:outerShdw>
          </a:effectLst>
        </p:spPr>
      </p:pic>
      <p:sp>
        <p:nvSpPr>
          <p:cNvPr id="293" name="Google Shape;293;p23"/>
          <p:cNvSpPr/>
          <p:nvPr/>
        </p:nvSpPr>
        <p:spPr>
          <a:xfrm>
            <a:off x="-2386719" y="5619331"/>
            <a:ext cx="4377447" cy="4114800"/>
          </a:xfrm>
          <a:custGeom>
            <a:rect b="b" l="l" r="r" t="t"/>
            <a:pathLst>
              <a:path extrusionOk="0" h="4114800" w="4377447">
                <a:moveTo>
                  <a:pt x="0" y="0"/>
                </a:moveTo>
                <a:lnTo>
                  <a:pt x="4377447" y="0"/>
                </a:lnTo>
                <a:lnTo>
                  <a:pt x="4377447" y="4114800"/>
                </a:lnTo>
                <a:lnTo>
                  <a:pt x="0" y="4114800"/>
                </a:lnTo>
                <a:lnTo>
                  <a:pt x="0" y="0"/>
                </a:lnTo>
                <a:close/>
              </a:path>
            </a:pathLst>
          </a:custGeom>
          <a:blipFill rotWithShape="1">
            <a:blip r:embed="rId4">
              <a:alphaModFix/>
            </a:blip>
            <a:stretch>
              <a:fillRect b="0" l="0" r="0" t="0"/>
            </a:stretch>
          </a:blipFill>
          <a:ln>
            <a:noFill/>
          </a:ln>
        </p:spPr>
      </p:sp>
      <p:sp>
        <p:nvSpPr>
          <p:cNvPr id="294" name="Google Shape;294;p23"/>
          <p:cNvSpPr/>
          <p:nvPr/>
        </p:nvSpPr>
        <p:spPr>
          <a:xfrm>
            <a:off x="16468327" y="5420856"/>
            <a:ext cx="4377447" cy="4114800"/>
          </a:xfrm>
          <a:custGeom>
            <a:rect b="b" l="l" r="r" t="t"/>
            <a:pathLst>
              <a:path extrusionOk="0" h="4114800" w="4377447">
                <a:moveTo>
                  <a:pt x="0" y="0"/>
                </a:moveTo>
                <a:lnTo>
                  <a:pt x="4377446" y="0"/>
                </a:lnTo>
                <a:lnTo>
                  <a:pt x="4377446" y="4114800"/>
                </a:lnTo>
                <a:lnTo>
                  <a:pt x="0" y="4114800"/>
                </a:lnTo>
                <a:lnTo>
                  <a:pt x="0" y="0"/>
                </a:lnTo>
                <a:close/>
              </a:path>
            </a:pathLst>
          </a:custGeom>
          <a:blipFill rotWithShape="1">
            <a:blip r:embed="rId5">
              <a:alphaModFix/>
            </a:blip>
            <a:stretch>
              <a:fillRect b="0" l="0" r="0" t="0"/>
            </a:stretch>
          </a:blipFill>
          <a:ln>
            <a:noFill/>
          </a:ln>
        </p:spPr>
      </p:sp>
      <p:sp>
        <p:nvSpPr>
          <p:cNvPr id="295" name="Google Shape;295;p23"/>
          <p:cNvSpPr txBox="1"/>
          <p:nvPr/>
        </p:nvSpPr>
        <p:spPr>
          <a:xfrm>
            <a:off x="9925501" y="6924563"/>
            <a:ext cx="2166900" cy="4311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2800">
                <a:solidFill>
                  <a:srgbClr val="4C6FBF"/>
                </a:solidFill>
                <a:latin typeface="Heebo"/>
                <a:ea typeface="Heebo"/>
                <a:cs typeface="Heebo"/>
                <a:sym typeface="Heebo"/>
              </a:rPr>
              <a:t>EunSeo Choi</a:t>
            </a:r>
            <a:endParaRPr/>
          </a:p>
        </p:txBody>
      </p:sp>
      <p:sp>
        <p:nvSpPr>
          <p:cNvPr id="296" name="Google Shape;296;p23"/>
          <p:cNvSpPr txBox="1"/>
          <p:nvPr/>
        </p:nvSpPr>
        <p:spPr>
          <a:xfrm>
            <a:off x="9817080" y="7476583"/>
            <a:ext cx="2429700" cy="384600"/>
          </a:xfrm>
          <a:prstGeom prst="rect">
            <a:avLst/>
          </a:prstGeom>
          <a:noFill/>
          <a:ln>
            <a:noFill/>
          </a:ln>
        </p:spPr>
        <p:txBody>
          <a:bodyPr anchorCtr="0" anchor="t" bIns="0" lIns="0" spcFirstLastPara="1" rIns="0" wrap="square" tIns="0">
            <a:spAutoFit/>
          </a:bodyPr>
          <a:lstStyle/>
          <a:p>
            <a:pPr indent="0" lvl="1" marL="0" marR="0" rtl="0" algn="ctr">
              <a:lnSpc>
                <a:spcPct val="140016"/>
              </a:lnSpc>
              <a:spcBef>
                <a:spcPts val="0"/>
              </a:spcBef>
              <a:spcAft>
                <a:spcPts val="0"/>
              </a:spcAft>
              <a:buNone/>
            </a:pPr>
            <a:r>
              <a:rPr lang="en-US" sz="2499">
                <a:latin typeface="Heebo"/>
                <a:ea typeface="Heebo"/>
                <a:cs typeface="Heebo"/>
                <a:sym typeface="Heebo"/>
              </a:rPr>
              <a:t>Backend, ML</a:t>
            </a:r>
            <a:endParaRPr/>
          </a:p>
        </p:txBody>
      </p:sp>
      <p:sp>
        <p:nvSpPr>
          <p:cNvPr id="297" name="Google Shape;297;p23"/>
          <p:cNvSpPr txBox="1"/>
          <p:nvPr/>
        </p:nvSpPr>
        <p:spPr>
          <a:xfrm>
            <a:off x="2028303" y="6832293"/>
            <a:ext cx="2429700" cy="431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lang="en-US" sz="2800">
                <a:solidFill>
                  <a:srgbClr val="4C6FBF"/>
                </a:solidFill>
                <a:latin typeface="Heebo"/>
                <a:ea typeface="Heebo"/>
                <a:cs typeface="Heebo"/>
                <a:sym typeface="Heebo"/>
              </a:rPr>
              <a:t>BoGyeong Kim</a:t>
            </a:r>
            <a:endParaRPr/>
          </a:p>
        </p:txBody>
      </p:sp>
      <p:sp>
        <p:nvSpPr>
          <p:cNvPr id="298" name="Google Shape;298;p23"/>
          <p:cNvSpPr txBox="1"/>
          <p:nvPr/>
        </p:nvSpPr>
        <p:spPr>
          <a:xfrm>
            <a:off x="5615586" y="6924568"/>
            <a:ext cx="2429700" cy="431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800" u="none" cap="none" strike="noStrike">
                <a:solidFill>
                  <a:srgbClr val="4C6FBF"/>
                </a:solidFill>
                <a:latin typeface="Heebo"/>
                <a:ea typeface="Heebo"/>
                <a:cs typeface="Heebo"/>
                <a:sym typeface="Heebo"/>
              </a:rPr>
              <a:t> </a:t>
            </a:r>
            <a:r>
              <a:rPr b="1" lang="en-US" sz="2800">
                <a:solidFill>
                  <a:srgbClr val="4C6FBF"/>
                </a:solidFill>
                <a:latin typeface="Heebo"/>
                <a:ea typeface="Heebo"/>
                <a:cs typeface="Heebo"/>
                <a:sym typeface="Heebo"/>
              </a:rPr>
              <a:t>SoYeong Yun</a:t>
            </a:r>
            <a:endParaRPr/>
          </a:p>
        </p:txBody>
      </p:sp>
      <p:sp>
        <p:nvSpPr>
          <p:cNvPr id="299" name="Google Shape;299;p23"/>
          <p:cNvSpPr txBox="1"/>
          <p:nvPr/>
        </p:nvSpPr>
        <p:spPr>
          <a:xfrm>
            <a:off x="2028291" y="7476583"/>
            <a:ext cx="2429700" cy="923100"/>
          </a:xfrm>
          <a:prstGeom prst="rect">
            <a:avLst/>
          </a:prstGeom>
          <a:noFill/>
          <a:ln>
            <a:noFill/>
          </a:ln>
        </p:spPr>
        <p:txBody>
          <a:bodyPr anchorCtr="0" anchor="t" bIns="0" lIns="0" spcFirstLastPara="1" rIns="0" wrap="square" tIns="0">
            <a:spAutoFit/>
          </a:bodyPr>
          <a:lstStyle/>
          <a:p>
            <a:pPr indent="0" lvl="1" marL="0" marR="0" rtl="0" algn="ctr">
              <a:lnSpc>
                <a:spcPct val="140016"/>
              </a:lnSpc>
              <a:spcBef>
                <a:spcPts val="0"/>
              </a:spcBef>
              <a:spcAft>
                <a:spcPts val="0"/>
              </a:spcAft>
              <a:buNone/>
            </a:pPr>
            <a:r>
              <a:rPr lang="en-US" sz="2499">
                <a:latin typeface="Heebo"/>
                <a:ea typeface="Heebo"/>
                <a:cs typeface="Heebo"/>
                <a:sym typeface="Heebo"/>
              </a:rPr>
              <a:t>Team Leader</a:t>
            </a:r>
            <a:endParaRPr sz="2499">
              <a:latin typeface="Heebo"/>
              <a:ea typeface="Heebo"/>
              <a:cs typeface="Heebo"/>
              <a:sym typeface="Heebo"/>
            </a:endParaRPr>
          </a:p>
          <a:p>
            <a:pPr indent="0" lvl="1" marL="0" marR="0" rtl="0" algn="ctr">
              <a:lnSpc>
                <a:spcPct val="140016"/>
              </a:lnSpc>
              <a:spcBef>
                <a:spcPts val="0"/>
              </a:spcBef>
              <a:spcAft>
                <a:spcPts val="0"/>
              </a:spcAft>
              <a:buNone/>
            </a:pPr>
            <a:r>
              <a:rPr lang="en-US" sz="2499">
                <a:latin typeface="Heebo"/>
                <a:ea typeface="Heebo"/>
                <a:cs typeface="Heebo"/>
                <a:sym typeface="Heebo"/>
              </a:rPr>
              <a:t>Backend, ML</a:t>
            </a:r>
            <a:endParaRPr sz="2499">
              <a:latin typeface="Heebo"/>
              <a:ea typeface="Heebo"/>
              <a:cs typeface="Heebo"/>
              <a:sym typeface="Heebo"/>
            </a:endParaRPr>
          </a:p>
        </p:txBody>
      </p:sp>
      <p:sp>
        <p:nvSpPr>
          <p:cNvPr id="300" name="Google Shape;300;p23"/>
          <p:cNvSpPr txBox="1"/>
          <p:nvPr/>
        </p:nvSpPr>
        <p:spPr>
          <a:xfrm>
            <a:off x="5641486" y="7476583"/>
            <a:ext cx="2429700" cy="384600"/>
          </a:xfrm>
          <a:prstGeom prst="rect">
            <a:avLst/>
          </a:prstGeom>
          <a:noFill/>
          <a:ln>
            <a:noFill/>
          </a:ln>
        </p:spPr>
        <p:txBody>
          <a:bodyPr anchorCtr="0" anchor="t" bIns="0" lIns="0" spcFirstLastPara="1" rIns="0" wrap="square" tIns="0">
            <a:spAutoFit/>
          </a:bodyPr>
          <a:lstStyle/>
          <a:p>
            <a:pPr indent="0" lvl="1" marL="0" marR="0" rtl="0" algn="ctr">
              <a:lnSpc>
                <a:spcPct val="140016"/>
              </a:lnSpc>
              <a:spcBef>
                <a:spcPts val="0"/>
              </a:spcBef>
              <a:spcAft>
                <a:spcPts val="0"/>
              </a:spcAft>
              <a:buNone/>
            </a:pPr>
            <a:r>
              <a:rPr lang="en-US" sz="2499">
                <a:latin typeface="Heebo"/>
                <a:ea typeface="Heebo"/>
                <a:cs typeface="Heebo"/>
                <a:sym typeface="Heebo"/>
              </a:rPr>
              <a:t>Frontend, ML</a:t>
            </a:r>
            <a:endParaRPr/>
          </a:p>
        </p:txBody>
      </p:sp>
      <p:sp>
        <p:nvSpPr>
          <p:cNvPr id="301" name="Google Shape;301;p23"/>
          <p:cNvSpPr txBox="1"/>
          <p:nvPr/>
        </p:nvSpPr>
        <p:spPr>
          <a:xfrm>
            <a:off x="1330850" y="1142400"/>
            <a:ext cx="15399000" cy="1077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6999">
                <a:solidFill>
                  <a:srgbClr val="4C6FBF"/>
                </a:solidFill>
                <a:latin typeface="Heebo Black"/>
                <a:ea typeface="Heebo Black"/>
                <a:cs typeface="Heebo Black"/>
                <a:sym typeface="Heebo Black"/>
              </a:rPr>
              <a:t>PROJECT </a:t>
            </a:r>
            <a:r>
              <a:rPr b="0" i="0" lang="en-US" sz="6999" u="none" cap="none" strike="noStrike">
                <a:solidFill>
                  <a:srgbClr val="4C6FBF"/>
                </a:solidFill>
                <a:latin typeface="Heebo Black"/>
                <a:ea typeface="Heebo Black"/>
                <a:cs typeface="Heebo Black"/>
                <a:sym typeface="Heebo Black"/>
              </a:rPr>
              <a:t>TEAM MEMBERS </a:t>
            </a:r>
            <a:r>
              <a:rPr lang="en-US" sz="6999">
                <a:solidFill>
                  <a:srgbClr val="4C6FBF"/>
                </a:solidFill>
                <a:latin typeface="Heebo Black"/>
                <a:ea typeface="Heebo Black"/>
                <a:cs typeface="Heebo Black"/>
                <a:sym typeface="Heebo Black"/>
              </a:rPr>
              <a:t>: </a:t>
            </a:r>
            <a:r>
              <a:rPr b="0" i="0" lang="en-US" sz="6999" u="none" cap="none" strike="noStrike">
                <a:solidFill>
                  <a:srgbClr val="4C6FBF"/>
                </a:solidFill>
                <a:latin typeface="Heebo Black"/>
                <a:ea typeface="Heebo Black"/>
                <a:cs typeface="Heebo Black"/>
                <a:sym typeface="Heebo Black"/>
              </a:rPr>
              <a:t>ROLES</a:t>
            </a:r>
            <a:endParaRPr/>
          </a:p>
        </p:txBody>
      </p:sp>
      <p:pic>
        <p:nvPicPr>
          <p:cNvPr id="302" name="Google Shape;302;p23"/>
          <p:cNvPicPr preferRelativeResize="0"/>
          <p:nvPr/>
        </p:nvPicPr>
        <p:blipFill rotWithShape="1">
          <a:blip r:embed="rId6">
            <a:alphaModFix/>
          </a:blip>
          <a:srcRect b="8975" l="3919" r="2315" t="0"/>
          <a:stretch/>
        </p:blipFill>
        <p:spPr>
          <a:xfrm>
            <a:off x="1054075" y="2750150"/>
            <a:ext cx="3824637" cy="3813100"/>
          </a:xfrm>
          <a:prstGeom prst="rect">
            <a:avLst/>
          </a:prstGeom>
          <a:noFill/>
          <a:ln>
            <a:noFill/>
          </a:ln>
        </p:spPr>
      </p:pic>
      <p:pic>
        <p:nvPicPr>
          <p:cNvPr id="303" name="Google Shape;303;p23"/>
          <p:cNvPicPr preferRelativeResize="0"/>
          <p:nvPr/>
        </p:nvPicPr>
        <p:blipFill>
          <a:blip r:embed="rId7">
            <a:alphaModFix/>
          </a:blip>
          <a:stretch>
            <a:fillRect/>
          </a:stretch>
        </p:blipFill>
        <p:spPr>
          <a:xfrm>
            <a:off x="152400" y="9941053"/>
            <a:ext cx="1838325" cy="142875"/>
          </a:xfrm>
          <a:prstGeom prst="rect">
            <a:avLst/>
          </a:prstGeom>
          <a:noFill/>
          <a:ln>
            <a:noFill/>
          </a:ln>
        </p:spPr>
      </p:pic>
      <p:sp>
        <p:nvSpPr>
          <p:cNvPr id="304" name="Google Shape;304;p23"/>
          <p:cNvSpPr txBox="1"/>
          <p:nvPr/>
        </p:nvSpPr>
        <p:spPr>
          <a:xfrm>
            <a:off x="13451775" y="65709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t/>
            </a:r>
            <a:endParaRPr/>
          </a:p>
        </p:txBody>
      </p:sp>
      <p:sp>
        <p:nvSpPr>
          <p:cNvPr id="305" name="Google Shape;305;p23"/>
          <p:cNvSpPr txBox="1"/>
          <p:nvPr/>
        </p:nvSpPr>
        <p:spPr>
          <a:xfrm>
            <a:off x="13885325" y="6848375"/>
            <a:ext cx="2845200" cy="4311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1" i="0" lang="en-US" sz="2800" u="none" cap="none" strike="noStrike">
                <a:solidFill>
                  <a:srgbClr val="4C6FBF"/>
                </a:solidFill>
                <a:latin typeface="Heebo"/>
                <a:ea typeface="Heebo"/>
                <a:cs typeface="Heebo"/>
                <a:sym typeface="Heebo"/>
              </a:rPr>
              <a:t> </a:t>
            </a:r>
            <a:r>
              <a:rPr b="1" lang="en-US" sz="2800">
                <a:solidFill>
                  <a:srgbClr val="4C6FBF"/>
                </a:solidFill>
                <a:latin typeface="Heebo"/>
                <a:ea typeface="Heebo"/>
                <a:cs typeface="Heebo"/>
                <a:sym typeface="Heebo"/>
              </a:rPr>
              <a:t>JeongJea Yoon</a:t>
            </a:r>
            <a:endParaRPr/>
          </a:p>
        </p:txBody>
      </p:sp>
      <p:sp>
        <p:nvSpPr>
          <p:cNvPr id="306" name="Google Shape;306;p23"/>
          <p:cNvSpPr txBox="1"/>
          <p:nvPr/>
        </p:nvSpPr>
        <p:spPr>
          <a:xfrm>
            <a:off x="14093075" y="7628983"/>
            <a:ext cx="2429700" cy="384600"/>
          </a:xfrm>
          <a:prstGeom prst="rect">
            <a:avLst/>
          </a:prstGeom>
          <a:noFill/>
          <a:ln>
            <a:noFill/>
          </a:ln>
        </p:spPr>
        <p:txBody>
          <a:bodyPr anchorCtr="0" anchor="t" bIns="0" lIns="0" spcFirstLastPara="1" rIns="0" wrap="square" tIns="0">
            <a:spAutoFit/>
          </a:bodyPr>
          <a:lstStyle/>
          <a:p>
            <a:pPr indent="0" lvl="1" marL="0" marR="0" rtl="0" algn="ctr">
              <a:lnSpc>
                <a:spcPct val="140016"/>
              </a:lnSpc>
              <a:spcBef>
                <a:spcPts val="0"/>
              </a:spcBef>
              <a:spcAft>
                <a:spcPts val="0"/>
              </a:spcAft>
              <a:buNone/>
            </a:pPr>
            <a:r>
              <a:rPr lang="en-US" sz="2499">
                <a:latin typeface="Heebo"/>
                <a:ea typeface="Heebo"/>
                <a:cs typeface="Heebo"/>
                <a:sym typeface="Heebo"/>
              </a:rPr>
              <a:t>Front기초작업</a:t>
            </a:r>
            <a:endParaRPr/>
          </a:p>
        </p:txBody>
      </p:sp>
      <p:pic>
        <p:nvPicPr>
          <p:cNvPr id="307" name="Google Shape;307;p23"/>
          <p:cNvPicPr preferRelativeResize="0"/>
          <p:nvPr/>
        </p:nvPicPr>
        <p:blipFill rotWithShape="1">
          <a:blip r:embed="rId8">
            <a:alphaModFix/>
          </a:blip>
          <a:srcRect b="0" l="0" r="0" t="26551"/>
          <a:stretch/>
        </p:blipFill>
        <p:spPr>
          <a:xfrm>
            <a:off x="9196550" y="2724625"/>
            <a:ext cx="3730800" cy="3785400"/>
          </a:xfrm>
          <a:prstGeom prst="ellipse">
            <a:avLst/>
          </a:prstGeom>
          <a:noFill/>
          <a:ln>
            <a:noFill/>
          </a:ln>
        </p:spPr>
      </p:pic>
      <p:pic>
        <p:nvPicPr>
          <p:cNvPr id="308" name="Google Shape;308;p23"/>
          <p:cNvPicPr preferRelativeResize="0"/>
          <p:nvPr/>
        </p:nvPicPr>
        <p:blipFill rotWithShape="1">
          <a:blip r:embed="rId9">
            <a:alphaModFix/>
          </a:blip>
          <a:srcRect b="23555" l="0" r="0" t="410"/>
          <a:stretch/>
        </p:blipFill>
        <p:spPr>
          <a:xfrm>
            <a:off x="13442525" y="2713475"/>
            <a:ext cx="3730800" cy="37854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24"/>
          <p:cNvGrpSpPr/>
          <p:nvPr/>
        </p:nvGrpSpPr>
        <p:grpSpPr>
          <a:xfrm>
            <a:off x="13149483" y="-36086"/>
            <a:ext cx="10276983" cy="10323048"/>
            <a:chOff x="1813" y="0"/>
            <a:chExt cx="809173" cy="812800"/>
          </a:xfrm>
        </p:grpSpPr>
        <p:sp>
          <p:nvSpPr>
            <p:cNvPr id="314" name="Google Shape;314;p24"/>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9E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4"/>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6" name="Google Shape;316;p24"/>
          <p:cNvSpPr txBox="1"/>
          <p:nvPr/>
        </p:nvSpPr>
        <p:spPr>
          <a:xfrm>
            <a:off x="8258995" y="3333750"/>
            <a:ext cx="8636400" cy="1898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12334">
                <a:solidFill>
                  <a:srgbClr val="7B96D4"/>
                </a:solidFill>
                <a:latin typeface="Heebo Black"/>
                <a:ea typeface="Heebo Black"/>
                <a:cs typeface="Heebo Black"/>
                <a:sym typeface="Heebo Black"/>
              </a:rPr>
              <a:t>DATASETS</a:t>
            </a:r>
            <a:endParaRPr/>
          </a:p>
        </p:txBody>
      </p:sp>
      <p:sp>
        <p:nvSpPr>
          <p:cNvPr id="317" name="Google Shape;317;p24"/>
          <p:cNvSpPr txBox="1"/>
          <p:nvPr/>
        </p:nvSpPr>
        <p:spPr>
          <a:xfrm>
            <a:off x="6919164" y="8694075"/>
            <a:ext cx="10035900" cy="492600"/>
          </a:xfrm>
          <a:prstGeom prst="rect">
            <a:avLst/>
          </a:prstGeom>
          <a:noFill/>
          <a:ln>
            <a:noFill/>
          </a:ln>
        </p:spPr>
        <p:txBody>
          <a:bodyPr anchorCtr="0" anchor="t" bIns="0" lIns="0" spcFirstLastPara="1" rIns="0" wrap="square" tIns="0">
            <a:spAutoFit/>
          </a:bodyPr>
          <a:lstStyle/>
          <a:p>
            <a:pPr indent="0" lvl="1" marL="0" marR="0" rtl="0" algn="r">
              <a:lnSpc>
                <a:spcPct val="139958"/>
              </a:lnSpc>
              <a:spcBef>
                <a:spcPts val="0"/>
              </a:spcBef>
              <a:spcAft>
                <a:spcPts val="0"/>
              </a:spcAft>
              <a:buNone/>
            </a:pPr>
            <a:r>
              <a:rPr lang="en-US" sz="3200">
                <a:solidFill>
                  <a:srgbClr val="999999"/>
                </a:solidFill>
                <a:latin typeface="Do Hyeon"/>
                <a:ea typeface="Do Hyeon"/>
                <a:cs typeface="Do Hyeon"/>
                <a:sym typeface="Do Hyeon"/>
              </a:rPr>
              <a:t>데이터 정보 / 병합 및 전처리 / DB 구축</a:t>
            </a:r>
            <a:r>
              <a:rPr lang="en-US" sz="3200">
                <a:solidFill>
                  <a:srgbClr val="999999"/>
                </a:solidFill>
                <a:latin typeface="Do Hyeon"/>
                <a:ea typeface="Do Hyeon"/>
                <a:cs typeface="Do Hyeon"/>
                <a:sym typeface="Do Hyeon"/>
              </a:rPr>
              <a:t> </a:t>
            </a:r>
            <a:endParaRPr sz="2200">
              <a:solidFill>
                <a:srgbClr val="999999"/>
              </a:solidFill>
              <a:latin typeface="Do Hyeon"/>
              <a:ea typeface="Do Hyeon"/>
              <a:cs typeface="Do Hyeon"/>
              <a:sym typeface="Do Hyeon"/>
            </a:endParaRPr>
          </a:p>
        </p:txBody>
      </p:sp>
      <p:sp>
        <p:nvSpPr>
          <p:cNvPr id="318" name="Google Shape;318;p24"/>
          <p:cNvSpPr txBox="1"/>
          <p:nvPr/>
        </p:nvSpPr>
        <p:spPr>
          <a:xfrm>
            <a:off x="11713740" y="933450"/>
            <a:ext cx="5181600" cy="2308800"/>
          </a:xfrm>
          <a:prstGeom prst="rect">
            <a:avLst/>
          </a:prstGeom>
          <a:noFill/>
          <a:ln>
            <a:noFill/>
          </a:ln>
        </p:spPr>
        <p:txBody>
          <a:bodyPr anchorCtr="0" anchor="t" bIns="0" lIns="0" spcFirstLastPara="1" rIns="0" wrap="square" tIns="0">
            <a:spAutoFit/>
          </a:bodyPr>
          <a:lstStyle/>
          <a:p>
            <a:pPr indent="0" lvl="0" marL="0" marR="0" rtl="0" algn="r">
              <a:lnSpc>
                <a:spcPct val="127000"/>
              </a:lnSpc>
              <a:spcBef>
                <a:spcPts val="0"/>
              </a:spcBef>
              <a:spcAft>
                <a:spcPts val="0"/>
              </a:spcAft>
              <a:buNone/>
            </a:pPr>
            <a:r>
              <a:rPr b="0" i="0" lang="en-US" sz="15000" u="none" cap="none" strike="noStrike">
                <a:solidFill>
                  <a:srgbClr val="4C6FBF"/>
                </a:solidFill>
                <a:latin typeface="Heebo Black"/>
                <a:ea typeface="Heebo Black"/>
                <a:cs typeface="Heebo Black"/>
                <a:sym typeface="Heebo Black"/>
              </a:rPr>
              <a:t>0</a:t>
            </a:r>
            <a:r>
              <a:rPr lang="en-US" sz="15000">
                <a:solidFill>
                  <a:srgbClr val="4C6FBF"/>
                </a:solidFill>
                <a:latin typeface="Heebo Black"/>
                <a:ea typeface="Heebo Black"/>
                <a:cs typeface="Heebo Black"/>
                <a:sym typeface="Heebo Black"/>
              </a:rPr>
              <a:t>3</a:t>
            </a:r>
            <a:endParaRPr/>
          </a:p>
        </p:txBody>
      </p:sp>
      <p:sp>
        <p:nvSpPr>
          <p:cNvPr id="319" name="Google Shape;319;p24"/>
          <p:cNvSpPr txBox="1"/>
          <p:nvPr/>
        </p:nvSpPr>
        <p:spPr>
          <a:xfrm>
            <a:off x="5934675" y="7594025"/>
            <a:ext cx="7476600" cy="877500"/>
          </a:xfrm>
          <a:prstGeom prst="rect">
            <a:avLst/>
          </a:prstGeom>
          <a:noFill/>
          <a:ln>
            <a:noFill/>
          </a:ln>
        </p:spPr>
        <p:txBody>
          <a:bodyPr anchorCtr="0" anchor="t" bIns="0" lIns="0" spcFirstLastPara="1" rIns="0" wrap="square" tIns="0">
            <a:spAutoFit/>
          </a:bodyPr>
          <a:lstStyle/>
          <a:p>
            <a:pPr indent="0" lvl="0" marL="0" marR="0" rtl="0" algn="r">
              <a:lnSpc>
                <a:spcPct val="118002"/>
              </a:lnSpc>
              <a:spcBef>
                <a:spcPts val="0"/>
              </a:spcBef>
              <a:spcAft>
                <a:spcPts val="0"/>
              </a:spcAft>
              <a:buNone/>
            </a:pPr>
            <a:r>
              <a:rPr b="1" lang="en-US" sz="5700">
                <a:solidFill>
                  <a:srgbClr val="B1C9EB"/>
                </a:solidFill>
                <a:latin typeface="Do Hyeon"/>
                <a:ea typeface="Do Hyeon"/>
                <a:cs typeface="Do Hyeon"/>
                <a:sym typeface="Do Hyeon"/>
              </a:rPr>
              <a:t>데이터셋</a:t>
            </a:r>
            <a:endParaRPr sz="5700">
              <a:latin typeface="Do Hyeon"/>
              <a:ea typeface="Do Hyeon"/>
              <a:cs typeface="Do Hyeon"/>
              <a:sym typeface="Do Hyeon"/>
            </a:endParaRPr>
          </a:p>
        </p:txBody>
      </p:sp>
      <p:sp>
        <p:nvSpPr>
          <p:cNvPr id="320" name="Google Shape;320;p24"/>
          <p:cNvSpPr/>
          <p:nvPr/>
        </p:nvSpPr>
        <p:spPr>
          <a:xfrm>
            <a:off x="-256019" y="2068669"/>
            <a:ext cx="8091661" cy="6149662"/>
          </a:xfrm>
          <a:custGeom>
            <a:rect b="b" l="l" r="r" t="t"/>
            <a:pathLst>
              <a:path extrusionOk="0" h="6149662" w="8091661">
                <a:moveTo>
                  <a:pt x="0" y="0"/>
                </a:moveTo>
                <a:lnTo>
                  <a:pt x="8091661" y="0"/>
                </a:lnTo>
                <a:lnTo>
                  <a:pt x="8091661" y="6149662"/>
                </a:lnTo>
                <a:lnTo>
                  <a:pt x="0" y="6149662"/>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324" name="Shape 324"/>
        <p:cNvGrpSpPr/>
        <p:nvPr/>
      </p:nvGrpSpPr>
      <p:grpSpPr>
        <a:xfrm>
          <a:off x="0" y="0"/>
          <a:ext cx="0" cy="0"/>
          <a:chOff x="0" y="0"/>
          <a:chExt cx="0" cy="0"/>
        </a:xfrm>
      </p:grpSpPr>
      <p:sp>
        <p:nvSpPr>
          <p:cNvPr id="325" name="Google Shape;325;p25"/>
          <p:cNvSpPr txBox="1"/>
          <p:nvPr/>
        </p:nvSpPr>
        <p:spPr>
          <a:xfrm>
            <a:off x="9026895" y="7282084"/>
            <a:ext cx="2717700" cy="7788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000000"/>
                </a:solidFill>
                <a:latin typeface="Heebo"/>
                <a:ea typeface="Heebo"/>
                <a:cs typeface="Heebo"/>
                <a:sym typeface="Heebo"/>
              </a:rPr>
              <a:t>Elaborate on what you want to discuss. </a:t>
            </a:r>
            <a:endParaRPr/>
          </a:p>
        </p:txBody>
      </p:sp>
      <p:sp>
        <p:nvSpPr>
          <p:cNvPr id="326" name="Google Shape;326;p25"/>
          <p:cNvSpPr/>
          <p:nvPr/>
        </p:nvSpPr>
        <p:spPr>
          <a:xfrm>
            <a:off x="1828106" y="4766279"/>
            <a:ext cx="1863137" cy="1887155"/>
          </a:xfrm>
          <a:custGeom>
            <a:rect b="b" l="l" r="r" t="t"/>
            <a:pathLst>
              <a:path extrusionOk="0" h="1887155" w="1863137">
                <a:moveTo>
                  <a:pt x="0" y="0"/>
                </a:moveTo>
                <a:lnTo>
                  <a:pt x="1863137" y="0"/>
                </a:lnTo>
                <a:lnTo>
                  <a:pt x="1863137" y="1887155"/>
                </a:lnTo>
                <a:lnTo>
                  <a:pt x="0" y="1887155"/>
                </a:lnTo>
                <a:lnTo>
                  <a:pt x="0" y="0"/>
                </a:lnTo>
                <a:close/>
              </a:path>
            </a:pathLst>
          </a:custGeom>
          <a:blipFill rotWithShape="1">
            <a:blip r:embed="rId3">
              <a:alphaModFix/>
            </a:blip>
            <a:stretch>
              <a:fillRect b="0" l="0" r="0" t="0"/>
            </a:stretch>
          </a:blipFill>
          <a:ln>
            <a:noFill/>
          </a:ln>
        </p:spPr>
      </p:sp>
      <p:grpSp>
        <p:nvGrpSpPr>
          <p:cNvPr id="327" name="Google Shape;327;p25"/>
          <p:cNvGrpSpPr/>
          <p:nvPr/>
        </p:nvGrpSpPr>
        <p:grpSpPr>
          <a:xfrm>
            <a:off x="498406" y="353744"/>
            <a:ext cx="12335741" cy="9434909"/>
            <a:chOff x="0" y="-38100"/>
            <a:chExt cx="3248898" cy="2484898"/>
          </a:xfrm>
        </p:grpSpPr>
        <p:sp>
          <p:nvSpPr>
            <p:cNvPr id="328" name="Google Shape;328;p25"/>
            <p:cNvSpPr/>
            <p:nvPr/>
          </p:nvSpPr>
          <p:spPr>
            <a:xfrm>
              <a:off x="0" y="0"/>
              <a:ext cx="3248898" cy="2446798"/>
            </a:xfrm>
            <a:custGeom>
              <a:rect b="b" l="l" r="r" t="t"/>
              <a:pathLst>
                <a:path extrusionOk="0" h="2446798" w="3248898">
                  <a:moveTo>
                    <a:pt x="18201" y="0"/>
                  </a:moveTo>
                  <a:lnTo>
                    <a:pt x="3230697" y="0"/>
                  </a:lnTo>
                  <a:cubicBezTo>
                    <a:pt x="3240749" y="0"/>
                    <a:pt x="3248898" y="8149"/>
                    <a:pt x="3248898" y="18201"/>
                  </a:cubicBezTo>
                  <a:lnTo>
                    <a:pt x="3248898" y="2428598"/>
                  </a:lnTo>
                  <a:cubicBezTo>
                    <a:pt x="3248898" y="2438650"/>
                    <a:pt x="3240749" y="2446798"/>
                    <a:pt x="3230697" y="2446798"/>
                  </a:cubicBezTo>
                  <a:lnTo>
                    <a:pt x="18201" y="2446798"/>
                  </a:lnTo>
                  <a:cubicBezTo>
                    <a:pt x="8149" y="2446798"/>
                    <a:pt x="0" y="2438650"/>
                    <a:pt x="0" y="2428598"/>
                  </a:cubicBezTo>
                  <a:lnTo>
                    <a:pt x="0" y="18201"/>
                  </a:lnTo>
                  <a:cubicBezTo>
                    <a:pt x="0" y="8149"/>
                    <a:pt x="8149" y="0"/>
                    <a:pt x="18201"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0" name="Google Shape;330;p25"/>
          <p:cNvSpPr/>
          <p:nvPr/>
        </p:nvSpPr>
        <p:spPr>
          <a:xfrm flipH="1">
            <a:off x="11893946" y="4601015"/>
            <a:ext cx="6636507" cy="5263823"/>
          </a:xfrm>
          <a:custGeom>
            <a:rect b="b" l="l" r="r" t="t"/>
            <a:pathLst>
              <a:path extrusionOk="0" h="6538911" w="9759569">
                <a:moveTo>
                  <a:pt x="9759568" y="0"/>
                </a:moveTo>
                <a:lnTo>
                  <a:pt x="0" y="0"/>
                </a:lnTo>
                <a:lnTo>
                  <a:pt x="0" y="6538911"/>
                </a:lnTo>
                <a:lnTo>
                  <a:pt x="9759568" y="6538911"/>
                </a:lnTo>
                <a:lnTo>
                  <a:pt x="9759568" y="0"/>
                </a:lnTo>
                <a:close/>
              </a:path>
            </a:pathLst>
          </a:custGeom>
          <a:blipFill rotWithShape="1">
            <a:blip r:embed="rId4">
              <a:alphaModFix/>
            </a:blip>
            <a:stretch>
              <a:fillRect b="0" l="0" r="0" t="0"/>
            </a:stretch>
          </a:blipFill>
          <a:ln>
            <a:noFill/>
          </a:ln>
        </p:spPr>
      </p:sp>
      <p:sp>
        <p:nvSpPr>
          <p:cNvPr id="331" name="Google Shape;331;p25"/>
          <p:cNvSpPr txBox="1"/>
          <p:nvPr/>
        </p:nvSpPr>
        <p:spPr>
          <a:xfrm>
            <a:off x="1106669" y="1003325"/>
            <a:ext cx="8732700" cy="615600"/>
          </a:xfrm>
          <a:prstGeom prst="rect">
            <a:avLst/>
          </a:prstGeom>
          <a:noFill/>
          <a:ln>
            <a:noFill/>
          </a:ln>
        </p:spPr>
        <p:txBody>
          <a:bodyPr anchorCtr="0" anchor="t" bIns="0" lIns="0" spcFirstLastPara="1" rIns="0" wrap="square" tIns="0">
            <a:spAutoFit/>
          </a:bodyPr>
          <a:lstStyle/>
          <a:p>
            <a:pPr indent="-482600" lvl="0" marL="457200" marR="0" rtl="0" algn="ctr">
              <a:lnSpc>
                <a:spcPct val="118002"/>
              </a:lnSpc>
              <a:spcBef>
                <a:spcPts val="0"/>
              </a:spcBef>
              <a:spcAft>
                <a:spcPts val="0"/>
              </a:spcAft>
              <a:buClr>
                <a:srgbClr val="4C6FBF"/>
              </a:buClr>
              <a:buSzPts val="4000"/>
              <a:buFont typeface="Do Hyeon"/>
              <a:buAutoNum type="arabicPeriod"/>
            </a:pPr>
            <a:r>
              <a:rPr b="1" lang="en-US" sz="4000">
                <a:solidFill>
                  <a:srgbClr val="4C6FBF"/>
                </a:solidFill>
                <a:latin typeface="Do Hyeon"/>
                <a:ea typeface="Do Hyeon"/>
                <a:cs typeface="Do Hyeon"/>
                <a:sym typeface="Do Hyeon"/>
              </a:rPr>
              <a:t>서울데이터열린광장 - 서울시상권분석데이터</a:t>
            </a:r>
            <a:endParaRPr sz="4000">
              <a:latin typeface="Do Hyeon"/>
              <a:ea typeface="Do Hyeon"/>
              <a:cs typeface="Do Hyeon"/>
              <a:sym typeface="Do Hyeon"/>
            </a:endParaRPr>
          </a:p>
        </p:txBody>
      </p:sp>
      <p:pic>
        <p:nvPicPr>
          <p:cNvPr id="332" name="Google Shape;332;p25"/>
          <p:cNvPicPr preferRelativeResize="0"/>
          <p:nvPr/>
        </p:nvPicPr>
        <p:blipFill>
          <a:blip r:embed="rId5">
            <a:alphaModFix/>
          </a:blip>
          <a:stretch>
            <a:fillRect/>
          </a:stretch>
        </p:blipFill>
        <p:spPr>
          <a:xfrm>
            <a:off x="1106675" y="2497100"/>
            <a:ext cx="5791802" cy="3282994"/>
          </a:xfrm>
          <a:prstGeom prst="rect">
            <a:avLst/>
          </a:prstGeom>
          <a:noFill/>
          <a:ln>
            <a:noFill/>
          </a:ln>
        </p:spPr>
      </p:pic>
      <p:sp>
        <p:nvSpPr>
          <p:cNvPr id="333" name="Google Shape;333;p25"/>
          <p:cNvSpPr txBox="1"/>
          <p:nvPr/>
        </p:nvSpPr>
        <p:spPr>
          <a:xfrm>
            <a:off x="1213725" y="6960525"/>
            <a:ext cx="10765800" cy="24951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0"/>
              </a:spcBef>
              <a:spcAft>
                <a:spcPts val="0"/>
              </a:spcAft>
              <a:buClr>
                <a:srgbClr val="1F2328"/>
              </a:buClr>
              <a:buSzPts val="1900"/>
              <a:buFont typeface="Do Hyeon"/>
              <a:buChar char="●"/>
            </a:pPr>
            <a:r>
              <a:rPr lang="en-US" sz="1900">
                <a:solidFill>
                  <a:srgbClr val="1F2328"/>
                </a:solidFill>
                <a:latin typeface="Do Hyeon"/>
                <a:ea typeface="Do Hyeon"/>
                <a:cs typeface="Do Hyeon"/>
                <a:sym typeface="Do Hyeon"/>
              </a:rPr>
              <a:t>출처: 서울시, </a:t>
            </a:r>
            <a:r>
              <a:rPr lang="en-US" sz="1900" u="sng">
                <a:solidFill>
                  <a:schemeClr val="hlink"/>
                </a:solidFill>
                <a:latin typeface="Do Hyeon"/>
                <a:ea typeface="Do Hyeon"/>
                <a:cs typeface="Do Hyeon"/>
                <a:sym typeface="Do Hyeon"/>
                <a:hlinkClick r:id="rId6"/>
              </a:rPr>
              <a:t>서울열린데이터광장</a:t>
            </a:r>
            <a:r>
              <a:rPr lang="en-US" sz="1900">
                <a:solidFill>
                  <a:srgbClr val="1F2328"/>
                </a:solidFill>
                <a:latin typeface="Do Hyeon"/>
                <a:ea typeface="Do Hyeon"/>
                <a:cs typeface="Do Hyeon"/>
                <a:sym typeface="Do Hyeon"/>
              </a:rPr>
              <a:t> (상권분석 검색)</a:t>
            </a:r>
            <a:endParaRPr sz="1900">
              <a:solidFill>
                <a:srgbClr val="1F2328"/>
              </a:solidFill>
              <a:latin typeface="Do Hyeon"/>
              <a:ea typeface="Do Hyeon"/>
              <a:cs typeface="Do Hyeon"/>
              <a:sym typeface="Do Hyeon"/>
            </a:endParaRPr>
          </a:p>
          <a:p>
            <a:pPr indent="-349250" lvl="0" marL="457200" rtl="0" algn="l">
              <a:lnSpc>
                <a:spcPct val="115000"/>
              </a:lnSpc>
              <a:spcBef>
                <a:spcPts val="0"/>
              </a:spcBef>
              <a:spcAft>
                <a:spcPts val="0"/>
              </a:spcAft>
              <a:buClr>
                <a:srgbClr val="1F2328"/>
              </a:buClr>
              <a:buSzPts val="1900"/>
              <a:buFont typeface="Do Hyeon"/>
              <a:buChar char="●"/>
            </a:pPr>
            <a:r>
              <a:rPr lang="en-US" sz="1900">
                <a:solidFill>
                  <a:srgbClr val="1F2328"/>
                </a:solidFill>
                <a:latin typeface="Do Hyeon"/>
                <a:ea typeface="Do Hyeon"/>
                <a:cs typeface="Do Hyeon"/>
                <a:sym typeface="Do Hyeon"/>
              </a:rPr>
              <a:t>수집 기준:</a:t>
            </a:r>
            <a:endParaRPr sz="1900">
              <a:solidFill>
                <a:srgbClr val="1F2328"/>
              </a:solidFill>
              <a:latin typeface="Do Hyeon"/>
              <a:ea typeface="Do Hyeon"/>
              <a:cs typeface="Do Hyeon"/>
              <a:sym typeface="Do Hyeon"/>
            </a:endParaRPr>
          </a:p>
          <a:p>
            <a:pPr indent="-349250" lvl="1" marL="914400" rtl="0" algn="l">
              <a:lnSpc>
                <a:spcPct val="115000"/>
              </a:lnSpc>
              <a:spcBef>
                <a:spcPts val="0"/>
              </a:spcBef>
              <a:spcAft>
                <a:spcPts val="0"/>
              </a:spcAft>
              <a:buClr>
                <a:srgbClr val="1F2328"/>
              </a:buClr>
              <a:buSzPts val="1900"/>
              <a:buFont typeface="Do Hyeon"/>
              <a:buChar char="○"/>
            </a:pPr>
            <a:r>
              <a:rPr lang="en-US" sz="1900">
                <a:solidFill>
                  <a:srgbClr val="1F2328"/>
                </a:solidFill>
                <a:latin typeface="Do Hyeon"/>
                <a:ea typeface="Do Hyeon"/>
                <a:cs typeface="Do Hyeon"/>
                <a:sym typeface="Do Hyeon"/>
              </a:rPr>
              <a:t>기간: 2019년 1분기 ~ 2024년 1분기</a:t>
            </a:r>
            <a:endParaRPr sz="1900">
              <a:solidFill>
                <a:srgbClr val="1F2328"/>
              </a:solidFill>
              <a:latin typeface="Do Hyeon"/>
              <a:ea typeface="Do Hyeon"/>
              <a:cs typeface="Do Hyeon"/>
              <a:sym typeface="Do Hyeon"/>
            </a:endParaRPr>
          </a:p>
          <a:p>
            <a:pPr indent="-349250" lvl="1" marL="914400" rtl="0" algn="l">
              <a:lnSpc>
                <a:spcPct val="115000"/>
              </a:lnSpc>
              <a:spcBef>
                <a:spcPts val="0"/>
              </a:spcBef>
              <a:spcAft>
                <a:spcPts val="0"/>
              </a:spcAft>
              <a:buClr>
                <a:srgbClr val="1F2328"/>
              </a:buClr>
              <a:buSzPts val="1900"/>
              <a:buFont typeface="Do Hyeon"/>
              <a:buChar char="○"/>
            </a:pPr>
            <a:r>
              <a:rPr lang="en-US" sz="1900">
                <a:solidFill>
                  <a:srgbClr val="1F2328"/>
                </a:solidFill>
                <a:latin typeface="Do Hyeon"/>
                <a:ea typeface="Do Hyeon"/>
                <a:cs typeface="Do Hyeon"/>
                <a:sym typeface="Do Hyeon"/>
              </a:rPr>
              <a:t>항목: 서울시상권분석 데이터 중 “상권” 기준 데이터(길단위인구, 상권변화지표, 상주인구, 소득소비, 아파트, 영역, 점포, 직장인구, 접객시설, 추정매출 총 10개)</a:t>
            </a:r>
            <a:endParaRPr sz="1900">
              <a:solidFill>
                <a:srgbClr val="1F2328"/>
              </a:solidFill>
              <a:latin typeface="Do Hyeon"/>
              <a:ea typeface="Do Hyeon"/>
              <a:cs typeface="Do Hyeon"/>
              <a:sym typeface="Do Hyeon"/>
            </a:endParaRPr>
          </a:p>
          <a:p>
            <a:pPr indent="-349250" lvl="2" marL="1371600" rtl="0" algn="l">
              <a:lnSpc>
                <a:spcPct val="115000"/>
              </a:lnSpc>
              <a:spcBef>
                <a:spcPts val="0"/>
              </a:spcBef>
              <a:spcAft>
                <a:spcPts val="0"/>
              </a:spcAft>
              <a:buClr>
                <a:srgbClr val="1F2328"/>
              </a:buClr>
              <a:buSzPts val="1900"/>
              <a:buFont typeface="Do Hyeon"/>
              <a:buChar char="■"/>
            </a:pPr>
            <a:r>
              <a:rPr lang="en-US" sz="1900">
                <a:solidFill>
                  <a:srgbClr val="1F2328"/>
                </a:solidFill>
                <a:latin typeface="Do Hyeon"/>
                <a:ea typeface="Do Hyeon"/>
                <a:cs typeface="Do Hyeon"/>
                <a:sym typeface="Do Hyeon"/>
              </a:rPr>
              <a:t>추정매출, 점포 데이터의 경우 ‘기준년분기’, ‘상권코드’, ‘서비스업종’ 으로 구분하여 제공</a:t>
            </a:r>
            <a:endParaRPr sz="1900">
              <a:solidFill>
                <a:srgbClr val="1F2328"/>
              </a:solidFill>
              <a:latin typeface="Do Hyeon"/>
              <a:ea typeface="Do Hyeon"/>
              <a:cs typeface="Do Hyeon"/>
              <a:sym typeface="Do Hyeon"/>
            </a:endParaRPr>
          </a:p>
          <a:p>
            <a:pPr indent="-349250" lvl="2" marL="1371600" rtl="0" algn="l">
              <a:lnSpc>
                <a:spcPct val="115000"/>
              </a:lnSpc>
              <a:spcBef>
                <a:spcPts val="0"/>
              </a:spcBef>
              <a:spcAft>
                <a:spcPts val="0"/>
              </a:spcAft>
              <a:buClr>
                <a:srgbClr val="1F2328"/>
              </a:buClr>
              <a:buSzPts val="1900"/>
              <a:buFont typeface="Do Hyeon"/>
              <a:buChar char="■"/>
            </a:pPr>
            <a:r>
              <a:rPr lang="en-US" sz="1900">
                <a:solidFill>
                  <a:srgbClr val="1F2328"/>
                </a:solidFill>
                <a:latin typeface="Do Hyeon"/>
                <a:ea typeface="Do Hyeon"/>
                <a:cs typeface="Do Hyeon"/>
                <a:sym typeface="Do Hyeon"/>
              </a:rPr>
              <a:t>이외 데이터는 ‘기준년분기’, ‘상권코드’ 으로 구분하여 제공</a:t>
            </a:r>
            <a:endParaRPr sz="1900">
              <a:solidFill>
                <a:srgbClr val="1F2328"/>
              </a:solidFill>
              <a:latin typeface="Do Hyeon"/>
              <a:ea typeface="Do Hyeon"/>
              <a:cs typeface="Do Hyeon"/>
              <a:sym typeface="Do Hyeon"/>
            </a:endParaRPr>
          </a:p>
        </p:txBody>
      </p:sp>
      <p:pic>
        <p:nvPicPr>
          <p:cNvPr id="334" name="Google Shape;334;p25"/>
          <p:cNvPicPr preferRelativeResize="0"/>
          <p:nvPr/>
        </p:nvPicPr>
        <p:blipFill>
          <a:blip r:embed="rId7">
            <a:alphaModFix/>
          </a:blip>
          <a:stretch>
            <a:fillRect/>
          </a:stretch>
        </p:blipFill>
        <p:spPr>
          <a:xfrm>
            <a:off x="7069487" y="2497100"/>
            <a:ext cx="4653445" cy="32829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338" name="Shape 338"/>
        <p:cNvGrpSpPr/>
        <p:nvPr/>
      </p:nvGrpSpPr>
      <p:grpSpPr>
        <a:xfrm>
          <a:off x="0" y="0"/>
          <a:ext cx="0" cy="0"/>
          <a:chOff x="0" y="0"/>
          <a:chExt cx="0" cy="0"/>
        </a:xfrm>
      </p:grpSpPr>
      <p:sp>
        <p:nvSpPr>
          <p:cNvPr id="339" name="Google Shape;339;p26"/>
          <p:cNvSpPr txBox="1"/>
          <p:nvPr/>
        </p:nvSpPr>
        <p:spPr>
          <a:xfrm>
            <a:off x="9026895" y="7282084"/>
            <a:ext cx="2717700" cy="7788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000000"/>
                </a:solidFill>
                <a:latin typeface="Heebo"/>
                <a:ea typeface="Heebo"/>
                <a:cs typeface="Heebo"/>
                <a:sym typeface="Heebo"/>
              </a:rPr>
              <a:t>Elaborate on what you want to discuss. </a:t>
            </a:r>
            <a:endParaRPr/>
          </a:p>
        </p:txBody>
      </p:sp>
      <p:sp>
        <p:nvSpPr>
          <p:cNvPr id="340" name="Google Shape;340;p26"/>
          <p:cNvSpPr/>
          <p:nvPr/>
        </p:nvSpPr>
        <p:spPr>
          <a:xfrm>
            <a:off x="1828106" y="4766279"/>
            <a:ext cx="1863137" cy="1887155"/>
          </a:xfrm>
          <a:custGeom>
            <a:rect b="b" l="l" r="r" t="t"/>
            <a:pathLst>
              <a:path extrusionOk="0" h="1887155" w="1863137">
                <a:moveTo>
                  <a:pt x="0" y="0"/>
                </a:moveTo>
                <a:lnTo>
                  <a:pt x="1863137" y="0"/>
                </a:lnTo>
                <a:lnTo>
                  <a:pt x="1863137" y="1887155"/>
                </a:lnTo>
                <a:lnTo>
                  <a:pt x="0" y="1887155"/>
                </a:lnTo>
                <a:lnTo>
                  <a:pt x="0" y="0"/>
                </a:lnTo>
                <a:close/>
              </a:path>
            </a:pathLst>
          </a:custGeom>
          <a:blipFill rotWithShape="1">
            <a:blip r:embed="rId3">
              <a:alphaModFix/>
            </a:blip>
            <a:stretch>
              <a:fillRect b="0" l="0" r="0" t="0"/>
            </a:stretch>
          </a:blipFill>
          <a:ln>
            <a:noFill/>
          </a:ln>
        </p:spPr>
      </p:sp>
      <p:grpSp>
        <p:nvGrpSpPr>
          <p:cNvPr id="341" name="Google Shape;341;p26"/>
          <p:cNvGrpSpPr/>
          <p:nvPr/>
        </p:nvGrpSpPr>
        <p:grpSpPr>
          <a:xfrm>
            <a:off x="498406" y="353744"/>
            <a:ext cx="12335741" cy="9434909"/>
            <a:chOff x="0" y="-38100"/>
            <a:chExt cx="3248898" cy="2484898"/>
          </a:xfrm>
        </p:grpSpPr>
        <p:sp>
          <p:nvSpPr>
            <p:cNvPr id="342" name="Google Shape;342;p26"/>
            <p:cNvSpPr/>
            <p:nvPr/>
          </p:nvSpPr>
          <p:spPr>
            <a:xfrm>
              <a:off x="0" y="0"/>
              <a:ext cx="3248898" cy="2446798"/>
            </a:xfrm>
            <a:custGeom>
              <a:rect b="b" l="l" r="r" t="t"/>
              <a:pathLst>
                <a:path extrusionOk="0" h="2446798" w="3248898">
                  <a:moveTo>
                    <a:pt x="18201" y="0"/>
                  </a:moveTo>
                  <a:lnTo>
                    <a:pt x="3230697" y="0"/>
                  </a:lnTo>
                  <a:cubicBezTo>
                    <a:pt x="3240749" y="0"/>
                    <a:pt x="3248898" y="8149"/>
                    <a:pt x="3248898" y="18201"/>
                  </a:cubicBezTo>
                  <a:lnTo>
                    <a:pt x="3248898" y="2428598"/>
                  </a:lnTo>
                  <a:cubicBezTo>
                    <a:pt x="3248898" y="2438650"/>
                    <a:pt x="3240749" y="2446798"/>
                    <a:pt x="3230697" y="2446798"/>
                  </a:cubicBezTo>
                  <a:lnTo>
                    <a:pt x="18201" y="2446798"/>
                  </a:lnTo>
                  <a:cubicBezTo>
                    <a:pt x="8149" y="2446798"/>
                    <a:pt x="0" y="2438650"/>
                    <a:pt x="0" y="2428598"/>
                  </a:cubicBezTo>
                  <a:lnTo>
                    <a:pt x="0" y="18201"/>
                  </a:lnTo>
                  <a:cubicBezTo>
                    <a:pt x="0" y="8149"/>
                    <a:pt x="8149" y="0"/>
                    <a:pt x="18201"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44" name="Google Shape;344;p26"/>
          <p:cNvSpPr/>
          <p:nvPr/>
        </p:nvSpPr>
        <p:spPr>
          <a:xfrm flipH="1">
            <a:off x="11893946" y="4601015"/>
            <a:ext cx="6636507" cy="5263823"/>
          </a:xfrm>
          <a:custGeom>
            <a:rect b="b" l="l" r="r" t="t"/>
            <a:pathLst>
              <a:path extrusionOk="0" h="6538911" w="9759569">
                <a:moveTo>
                  <a:pt x="9759568" y="0"/>
                </a:moveTo>
                <a:lnTo>
                  <a:pt x="0" y="0"/>
                </a:lnTo>
                <a:lnTo>
                  <a:pt x="0" y="6538911"/>
                </a:lnTo>
                <a:lnTo>
                  <a:pt x="9759568" y="6538911"/>
                </a:lnTo>
                <a:lnTo>
                  <a:pt x="9759568" y="0"/>
                </a:lnTo>
                <a:close/>
              </a:path>
            </a:pathLst>
          </a:custGeom>
          <a:blipFill rotWithShape="1">
            <a:blip r:embed="rId4">
              <a:alphaModFix/>
            </a:blip>
            <a:stretch>
              <a:fillRect b="0" l="0" r="0" t="0"/>
            </a:stretch>
          </a:blipFill>
          <a:ln>
            <a:noFill/>
          </a:ln>
        </p:spPr>
      </p:sp>
      <p:sp>
        <p:nvSpPr>
          <p:cNvPr id="345" name="Google Shape;345;p26"/>
          <p:cNvSpPr txBox="1"/>
          <p:nvPr/>
        </p:nvSpPr>
        <p:spPr>
          <a:xfrm>
            <a:off x="1106669" y="1003325"/>
            <a:ext cx="8732700" cy="615600"/>
          </a:xfrm>
          <a:prstGeom prst="rect">
            <a:avLst/>
          </a:prstGeom>
          <a:noFill/>
          <a:ln>
            <a:noFill/>
          </a:ln>
        </p:spPr>
        <p:txBody>
          <a:bodyPr anchorCtr="0" anchor="t" bIns="0" lIns="0" spcFirstLastPara="1" rIns="0" wrap="square" tIns="0">
            <a:spAutoFit/>
          </a:bodyPr>
          <a:lstStyle/>
          <a:p>
            <a:pPr indent="-482600" lvl="0" marL="457200" marR="0" rtl="0" algn="ctr">
              <a:lnSpc>
                <a:spcPct val="118002"/>
              </a:lnSpc>
              <a:spcBef>
                <a:spcPts val="0"/>
              </a:spcBef>
              <a:spcAft>
                <a:spcPts val="0"/>
              </a:spcAft>
              <a:buClr>
                <a:srgbClr val="4C6FBF"/>
              </a:buClr>
              <a:buSzPts val="4000"/>
              <a:buFont typeface="Do Hyeon"/>
              <a:buAutoNum type="arabicPeriod"/>
            </a:pPr>
            <a:r>
              <a:rPr b="1" lang="en-US" sz="4000">
                <a:solidFill>
                  <a:srgbClr val="4C6FBF"/>
                </a:solidFill>
                <a:latin typeface="Do Hyeon"/>
                <a:ea typeface="Do Hyeon"/>
                <a:cs typeface="Do Hyeon"/>
                <a:sym typeface="Do Hyeon"/>
              </a:rPr>
              <a:t>서울데이터열린광장 - 서울시상권분석데이터</a:t>
            </a:r>
            <a:endParaRPr sz="4000">
              <a:latin typeface="Do Hyeon"/>
              <a:ea typeface="Do Hyeon"/>
              <a:cs typeface="Do Hyeon"/>
              <a:sym typeface="Do Hyeon"/>
            </a:endParaRPr>
          </a:p>
        </p:txBody>
      </p:sp>
      <p:sp>
        <p:nvSpPr>
          <p:cNvPr id="346" name="Google Shape;346;p26"/>
          <p:cNvSpPr txBox="1"/>
          <p:nvPr/>
        </p:nvSpPr>
        <p:spPr>
          <a:xfrm>
            <a:off x="1213725" y="6960525"/>
            <a:ext cx="10765800" cy="23190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200"/>
              </a:spcBef>
              <a:spcAft>
                <a:spcPts val="0"/>
              </a:spcAft>
              <a:buNone/>
            </a:pPr>
            <a:r>
              <a:rPr b="1" lang="en-US" sz="2000">
                <a:solidFill>
                  <a:srgbClr val="1F2328"/>
                </a:solidFill>
                <a:latin typeface="Do Hyeon"/>
                <a:ea typeface="Do Hyeon"/>
                <a:cs typeface="Do Hyeon"/>
                <a:sym typeface="Do Hyeon"/>
              </a:rPr>
              <a:t>데이터 병합 및 컬럼 추가</a:t>
            </a:r>
            <a:endParaRPr b="1" sz="2000">
              <a:solidFill>
                <a:srgbClr val="1F2328"/>
              </a:solidFill>
              <a:latin typeface="Do Hyeon"/>
              <a:ea typeface="Do Hyeon"/>
              <a:cs typeface="Do Hyeon"/>
              <a:sym typeface="Do Hyeon"/>
            </a:endParaRPr>
          </a:p>
          <a:p>
            <a:pPr indent="-355600" lvl="0" marL="457200" rtl="0" algn="l">
              <a:lnSpc>
                <a:spcPct val="115000"/>
              </a:lnSpc>
              <a:spcBef>
                <a:spcPts val="200"/>
              </a:spcBef>
              <a:spcAft>
                <a:spcPts val="0"/>
              </a:spcAft>
              <a:buClr>
                <a:srgbClr val="1F2328"/>
              </a:buClr>
              <a:buSzPts val="2000"/>
              <a:buFont typeface="Do Hyeon"/>
              <a:buChar char="●"/>
            </a:pPr>
            <a:r>
              <a:rPr lang="en-US" sz="2000">
                <a:solidFill>
                  <a:srgbClr val="1F2328"/>
                </a:solidFill>
                <a:latin typeface="Do Hyeon"/>
                <a:ea typeface="Do Hyeon"/>
                <a:cs typeface="Do Hyeon"/>
                <a:sym typeface="Do Hyeon"/>
              </a:rPr>
              <a:t>10개 데이터 </a:t>
            </a:r>
            <a:r>
              <a:rPr lang="en-US" sz="2000">
                <a:solidFill>
                  <a:srgbClr val="6AA84F"/>
                </a:solidFill>
                <a:latin typeface="Do Hyeon"/>
                <a:ea typeface="Do Hyeon"/>
                <a:cs typeface="Do Hyeon"/>
                <a:sym typeface="Do Hyeon"/>
              </a:rPr>
              <a:t>6년치</a:t>
            </a:r>
            <a:r>
              <a:rPr lang="en-US" sz="2000">
                <a:solidFill>
                  <a:srgbClr val="1F2328"/>
                </a:solidFill>
                <a:latin typeface="Do Hyeon"/>
                <a:ea typeface="Do Hyeon"/>
                <a:cs typeface="Do Hyeon"/>
                <a:sym typeface="Do Hyeon"/>
              </a:rPr>
              <a:t>를 하나의 파일로 </a:t>
            </a:r>
            <a:r>
              <a:rPr lang="en-US" sz="2000">
                <a:solidFill>
                  <a:srgbClr val="6AA84F"/>
                </a:solidFill>
                <a:latin typeface="Do Hyeon"/>
                <a:ea typeface="Do Hyeon"/>
                <a:cs typeface="Do Hyeon"/>
                <a:sym typeface="Do Hyeon"/>
              </a:rPr>
              <a:t>병합</a:t>
            </a:r>
            <a:endParaRPr sz="2000">
              <a:solidFill>
                <a:srgbClr val="6AA84F"/>
              </a:solidFill>
              <a:latin typeface="Do Hyeon"/>
              <a:ea typeface="Do Hyeon"/>
              <a:cs typeface="Do Hyeon"/>
              <a:sym typeface="Do Hyeon"/>
            </a:endParaRPr>
          </a:p>
          <a:p>
            <a:pPr indent="-355600" lvl="0" marL="457200" rtl="0" algn="l">
              <a:lnSpc>
                <a:spcPct val="115000"/>
              </a:lnSpc>
              <a:spcBef>
                <a:spcPts val="0"/>
              </a:spcBef>
              <a:spcAft>
                <a:spcPts val="0"/>
              </a:spcAft>
              <a:buClr>
                <a:srgbClr val="1F2328"/>
              </a:buClr>
              <a:buSzPts val="2000"/>
              <a:buFont typeface="Do Hyeon"/>
              <a:buChar char="●"/>
            </a:pPr>
            <a:r>
              <a:rPr b="1" lang="en-US" sz="2000">
                <a:solidFill>
                  <a:srgbClr val="6AA84F"/>
                </a:solidFill>
                <a:latin typeface="Do Hyeon"/>
                <a:ea typeface="Do Hyeon"/>
                <a:cs typeface="Do Hyeon"/>
                <a:sym typeface="Do Hyeon"/>
              </a:rPr>
              <a:t>'</a:t>
            </a:r>
            <a:r>
              <a:rPr lang="en-US" sz="2000">
                <a:solidFill>
                  <a:srgbClr val="6AA84F"/>
                </a:solidFill>
                <a:latin typeface="Do Hyeon"/>
                <a:ea typeface="Do Hyeon"/>
                <a:cs typeface="Do Hyeon"/>
                <a:sym typeface="Do Hyeon"/>
              </a:rPr>
              <a:t>점포 당 매출액'</a:t>
            </a:r>
            <a:r>
              <a:rPr lang="en-US" sz="2000">
                <a:solidFill>
                  <a:srgbClr val="1F2328"/>
                </a:solidFill>
                <a:latin typeface="Do Hyeon"/>
                <a:ea typeface="Do Hyeon"/>
                <a:cs typeface="Do Hyeon"/>
                <a:sym typeface="Do Hyeon"/>
              </a:rPr>
              <a:t>, </a:t>
            </a:r>
            <a:r>
              <a:rPr lang="en-US" sz="2000">
                <a:solidFill>
                  <a:srgbClr val="6AA84F"/>
                </a:solidFill>
                <a:latin typeface="Do Hyeon"/>
                <a:ea typeface="Do Hyeon"/>
                <a:cs typeface="Do Hyeon"/>
                <a:sym typeface="Do Hyeon"/>
              </a:rPr>
              <a:t>'점포 당 매출 건수'</a:t>
            </a:r>
            <a:r>
              <a:rPr lang="en-US" sz="2000">
                <a:solidFill>
                  <a:srgbClr val="1F2328"/>
                </a:solidFill>
                <a:latin typeface="Do Hyeon"/>
                <a:ea typeface="Do Hyeon"/>
                <a:cs typeface="Do Hyeon"/>
                <a:sym typeface="Do Hyeon"/>
              </a:rPr>
              <a:t> 컬럼 추가</a:t>
            </a:r>
            <a:endParaRPr sz="2000">
              <a:solidFill>
                <a:srgbClr val="1F2328"/>
              </a:solidFill>
              <a:latin typeface="Do Hyeon"/>
              <a:ea typeface="Do Hyeon"/>
              <a:cs typeface="Do Hyeon"/>
              <a:sym typeface="Do Hyeon"/>
            </a:endParaRPr>
          </a:p>
          <a:p>
            <a:pPr indent="-355600" lvl="1" marL="914400" rtl="0" algn="l">
              <a:lnSpc>
                <a:spcPct val="115000"/>
              </a:lnSpc>
              <a:spcBef>
                <a:spcPts val="0"/>
              </a:spcBef>
              <a:spcAft>
                <a:spcPts val="0"/>
              </a:spcAft>
              <a:buClr>
                <a:srgbClr val="1F2328"/>
              </a:buClr>
              <a:buSzPts val="2000"/>
              <a:buFont typeface="Do Hyeon"/>
              <a:buChar char="○"/>
            </a:pPr>
            <a:r>
              <a:rPr lang="en-US" sz="2000">
                <a:solidFill>
                  <a:srgbClr val="1F2328"/>
                </a:solidFill>
                <a:latin typeface="Do Hyeon"/>
                <a:ea typeface="Do Hyeon"/>
                <a:cs typeface="Do Hyeon"/>
                <a:sym typeface="Do Hyeon"/>
              </a:rPr>
              <a:t>추정 매출 속 매출 정보는 해당 상권과 업종의 총 점포 수의 매출 합을 나타낸다.</a:t>
            </a:r>
            <a:endParaRPr sz="2000">
              <a:solidFill>
                <a:srgbClr val="1F2328"/>
              </a:solidFill>
              <a:latin typeface="Do Hyeon"/>
              <a:ea typeface="Do Hyeon"/>
              <a:cs typeface="Do Hyeon"/>
              <a:sym typeface="Do Hyeon"/>
            </a:endParaRPr>
          </a:p>
          <a:p>
            <a:pPr indent="-355600" lvl="1" marL="914400" rtl="0" algn="l">
              <a:lnSpc>
                <a:spcPct val="115000"/>
              </a:lnSpc>
              <a:spcBef>
                <a:spcPts val="0"/>
              </a:spcBef>
              <a:spcAft>
                <a:spcPts val="0"/>
              </a:spcAft>
              <a:buClr>
                <a:srgbClr val="1F2328"/>
              </a:buClr>
              <a:buSzPts val="2000"/>
              <a:buFont typeface="Do Hyeon"/>
              <a:buChar char="○"/>
            </a:pPr>
            <a:r>
              <a:rPr lang="en-US" sz="2000">
                <a:solidFill>
                  <a:srgbClr val="1F2328"/>
                </a:solidFill>
                <a:latin typeface="Do Hyeon"/>
                <a:ea typeface="Do Hyeon"/>
                <a:cs typeface="Do Hyeon"/>
                <a:sym typeface="Do Hyeon"/>
              </a:rPr>
              <a:t>문제: 점포가 많을 수록 매출액, 매출 건수가 올라가는 이슈 발생</a:t>
            </a:r>
            <a:endParaRPr sz="2000">
              <a:solidFill>
                <a:srgbClr val="1F2328"/>
              </a:solidFill>
              <a:latin typeface="Do Hyeon"/>
              <a:ea typeface="Do Hyeon"/>
              <a:cs typeface="Do Hyeon"/>
              <a:sym typeface="Do Hyeon"/>
            </a:endParaRPr>
          </a:p>
          <a:p>
            <a:pPr indent="-355600" lvl="1" marL="914400" rtl="0" algn="l">
              <a:lnSpc>
                <a:spcPct val="115000"/>
              </a:lnSpc>
              <a:spcBef>
                <a:spcPts val="0"/>
              </a:spcBef>
              <a:spcAft>
                <a:spcPts val="0"/>
              </a:spcAft>
              <a:buClr>
                <a:srgbClr val="1F2328"/>
              </a:buClr>
              <a:buSzPts val="2000"/>
              <a:buFont typeface="Do Hyeon"/>
              <a:buChar char="○"/>
            </a:pPr>
            <a:r>
              <a:rPr lang="en-US" sz="2000">
                <a:solidFill>
                  <a:srgbClr val="1F2328"/>
                </a:solidFill>
                <a:latin typeface="Do Hyeon"/>
                <a:ea typeface="Do Hyeon"/>
                <a:cs typeface="Do Hyeon"/>
                <a:sym typeface="Do Hyeon"/>
              </a:rPr>
              <a:t>해결: 점포 데이터의 “유사업종점포수(프랜차이즈 포함 점포 수)”와 매출 데이터를 나눠 점포당 매출액 도출</a:t>
            </a:r>
            <a:endParaRPr sz="2000">
              <a:solidFill>
                <a:srgbClr val="1F2328"/>
              </a:solidFill>
              <a:latin typeface="Do Hyeon"/>
              <a:ea typeface="Do Hyeon"/>
              <a:cs typeface="Do Hyeon"/>
              <a:sym typeface="Do Hyeon"/>
            </a:endParaRPr>
          </a:p>
        </p:txBody>
      </p:sp>
      <p:pic>
        <p:nvPicPr>
          <p:cNvPr id="347" name="Google Shape;347;p26"/>
          <p:cNvPicPr preferRelativeResize="0"/>
          <p:nvPr/>
        </p:nvPicPr>
        <p:blipFill>
          <a:blip r:embed="rId5">
            <a:alphaModFix/>
          </a:blip>
          <a:stretch>
            <a:fillRect/>
          </a:stretch>
        </p:blipFill>
        <p:spPr>
          <a:xfrm>
            <a:off x="1573925" y="1685000"/>
            <a:ext cx="7597178" cy="5199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351" name="Shape 351"/>
        <p:cNvGrpSpPr/>
        <p:nvPr/>
      </p:nvGrpSpPr>
      <p:grpSpPr>
        <a:xfrm>
          <a:off x="0" y="0"/>
          <a:ext cx="0" cy="0"/>
          <a:chOff x="0" y="0"/>
          <a:chExt cx="0" cy="0"/>
        </a:xfrm>
      </p:grpSpPr>
      <p:sp>
        <p:nvSpPr>
          <p:cNvPr id="352" name="Google Shape;352;p27"/>
          <p:cNvSpPr txBox="1"/>
          <p:nvPr/>
        </p:nvSpPr>
        <p:spPr>
          <a:xfrm>
            <a:off x="9026895" y="7282084"/>
            <a:ext cx="2717700" cy="7788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000000"/>
                </a:solidFill>
                <a:latin typeface="Heebo"/>
                <a:ea typeface="Heebo"/>
                <a:cs typeface="Heebo"/>
                <a:sym typeface="Heebo"/>
              </a:rPr>
              <a:t>Elaborate on what you want to discuss. </a:t>
            </a:r>
            <a:endParaRPr/>
          </a:p>
        </p:txBody>
      </p:sp>
      <p:sp>
        <p:nvSpPr>
          <p:cNvPr id="353" name="Google Shape;353;p27"/>
          <p:cNvSpPr/>
          <p:nvPr/>
        </p:nvSpPr>
        <p:spPr>
          <a:xfrm>
            <a:off x="1828106" y="4766279"/>
            <a:ext cx="1863137" cy="1887155"/>
          </a:xfrm>
          <a:custGeom>
            <a:rect b="b" l="l" r="r" t="t"/>
            <a:pathLst>
              <a:path extrusionOk="0" h="1887155" w="1863137">
                <a:moveTo>
                  <a:pt x="0" y="0"/>
                </a:moveTo>
                <a:lnTo>
                  <a:pt x="1863137" y="0"/>
                </a:lnTo>
                <a:lnTo>
                  <a:pt x="1863137" y="1887155"/>
                </a:lnTo>
                <a:lnTo>
                  <a:pt x="0" y="1887155"/>
                </a:lnTo>
                <a:lnTo>
                  <a:pt x="0" y="0"/>
                </a:lnTo>
                <a:close/>
              </a:path>
            </a:pathLst>
          </a:custGeom>
          <a:blipFill rotWithShape="1">
            <a:blip r:embed="rId3">
              <a:alphaModFix/>
            </a:blip>
            <a:stretch>
              <a:fillRect b="0" l="0" r="0" t="0"/>
            </a:stretch>
          </a:blipFill>
          <a:ln>
            <a:noFill/>
          </a:ln>
        </p:spPr>
      </p:sp>
      <p:grpSp>
        <p:nvGrpSpPr>
          <p:cNvPr id="354" name="Google Shape;354;p27"/>
          <p:cNvGrpSpPr/>
          <p:nvPr/>
        </p:nvGrpSpPr>
        <p:grpSpPr>
          <a:xfrm>
            <a:off x="498406" y="353744"/>
            <a:ext cx="12335741" cy="9434909"/>
            <a:chOff x="0" y="-38100"/>
            <a:chExt cx="3248898" cy="2484898"/>
          </a:xfrm>
        </p:grpSpPr>
        <p:sp>
          <p:nvSpPr>
            <p:cNvPr id="355" name="Google Shape;355;p27"/>
            <p:cNvSpPr/>
            <p:nvPr/>
          </p:nvSpPr>
          <p:spPr>
            <a:xfrm>
              <a:off x="0" y="0"/>
              <a:ext cx="3248898" cy="2446798"/>
            </a:xfrm>
            <a:custGeom>
              <a:rect b="b" l="l" r="r" t="t"/>
              <a:pathLst>
                <a:path extrusionOk="0" h="2446798" w="3248898">
                  <a:moveTo>
                    <a:pt x="18201" y="0"/>
                  </a:moveTo>
                  <a:lnTo>
                    <a:pt x="3230697" y="0"/>
                  </a:lnTo>
                  <a:cubicBezTo>
                    <a:pt x="3240749" y="0"/>
                    <a:pt x="3248898" y="8149"/>
                    <a:pt x="3248898" y="18201"/>
                  </a:cubicBezTo>
                  <a:lnTo>
                    <a:pt x="3248898" y="2428598"/>
                  </a:lnTo>
                  <a:cubicBezTo>
                    <a:pt x="3248898" y="2438650"/>
                    <a:pt x="3240749" y="2446798"/>
                    <a:pt x="3230697" y="2446798"/>
                  </a:cubicBezTo>
                  <a:lnTo>
                    <a:pt x="18201" y="2446798"/>
                  </a:lnTo>
                  <a:cubicBezTo>
                    <a:pt x="8149" y="2446798"/>
                    <a:pt x="0" y="2438650"/>
                    <a:pt x="0" y="2428598"/>
                  </a:cubicBezTo>
                  <a:lnTo>
                    <a:pt x="0" y="18201"/>
                  </a:lnTo>
                  <a:cubicBezTo>
                    <a:pt x="0" y="8149"/>
                    <a:pt x="8149" y="0"/>
                    <a:pt x="18201"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7" name="Google Shape;357;p27"/>
          <p:cNvSpPr/>
          <p:nvPr/>
        </p:nvSpPr>
        <p:spPr>
          <a:xfrm flipH="1">
            <a:off x="11893946" y="4601015"/>
            <a:ext cx="6636507" cy="5263823"/>
          </a:xfrm>
          <a:custGeom>
            <a:rect b="b" l="l" r="r" t="t"/>
            <a:pathLst>
              <a:path extrusionOk="0" h="6538911" w="9759569">
                <a:moveTo>
                  <a:pt x="9759568" y="0"/>
                </a:moveTo>
                <a:lnTo>
                  <a:pt x="0" y="0"/>
                </a:lnTo>
                <a:lnTo>
                  <a:pt x="0" y="6538911"/>
                </a:lnTo>
                <a:lnTo>
                  <a:pt x="9759568" y="6538911"/>
                </a:lnTo>
                <a:lnTo>
                  <a:pt x="9759568" y="0"/>
                </a:lnTo>
                <a:close/>
              </a:path>
            </a:pathLst>
          </a:custGeom>
          <a:blipFill rotWithShape="1">
            <a:blip r:embed="rId4">
              <a:alphaModFix/>
            </a:blip>
            <a:stretch>
              <a:fillRect b="0" l="0" r="0" t="0"/>
            </a:stretch>
          </a:blipFill>
          <a:ln>
            <a:noFill/>
          </a:ln>
        </p:spPr>
      </p:sp>
      <p:sp>
        <p:nvSpPr>
          <p:cNvPr id="358" name="Google Shape;358;p27"/>
          <p:cNvSpPr txBox="1"/>
          <p:nvPr/>
        </p:nvSpPr>
        <p:spPr>
          <a:xfrm>
            <a:off x="1106669" y="1003325"/>
            <a:ext cx="8732700" cy="615600"/>
          </a:xfrm>
          <a:prstGeom prst="rect">
            <a:avLst/>
          </a:prstGeom>
          <a:noFill/>
          <a:ln>
            <a:noFill/>
          </a:ln>
        </p:spPr>
        <p:txBody>
          <a:bodyPr anchorCtr="0" anchor="t" bIns="0" lIns="0" spcFirstLastPara="1" rIns="0" wrap="square" tIns="0">
            <a:spAutoFit/>
          </a:bodyPr>
          <a:lstStyle/>
          <a:p>
            <a:pPr indent="-482600" lvl="0" marL="457200" marR="0" rtl="0" algn="ctr">
              <a:lnSpc>
                <a:spcPct val="118002"/>
              </a:lnSpc>
              <a:spcBef>
                <a:spcPts val="0"/>
              </a:spcBef>
              <a:spcAft>
                <a:spcPts val="0"/>
              </a:spcAft>
              <a:buClr>
                <a:srgbClr val="4C6FBF"/>
              </a:buClr>
              <a:buSzPts val="4000"/>
              <a:buFont typeface="Do Hyeon"/>
              <a:buAutoNum type="arabicPeriod"/>
            </a:pPr>
            <a:r>
              <a:rPr b="1" lang="en-US" sz="4000">
                <a:solidFill>
                  <a:srgbClr val="4C6FBF"/>
                </a:solidFill>
                <a:latin typeface="Do Hyeon"/>
                <a:ea typeface="Do Hyeon"/>
                <a:cs typeface="Do Hyeon"/>
                <a:sym typeface="Do Hyeon"/>
              </a:rPr>
              <a:t>서울데이터열린광장 - 서울시상권분석데이터</a:t>
            </a:r>
            <a:endParaRPr sz="4000">
              <a:latin typeface="Do Hyeon"/>
              <a:ea typeface="Do Hyeon"/>
              <a:cs typeface="Do Hyeon"/>
              <a:sym typeface="Do Hyeon"/>
            </a:endParaRPr>
          </a:p>
        </p:txBody>
      </p:sp>
      <p:sp>
        <p:nvSpPr>
          <p:cNvPr id="359" name="Google Shape;359;p27"/>
          <p:cNvSpPr txBox="1"/>
          <p:nvPr/>
        </p:nvSpPr>
        <p:spPr>
          <a:xfrm>
            <a:off x="1605725" y="7348975"/>
            <a:ext cx="7734600" cy="162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100">
                <a:solidFill>
                  <a:srgbClr val="1F2328"/>
                </a:solidFill>
                <a:latin typeface="Do Hyeon"/>
                <a:ea typeface="Do Hyeon"/>
                <a:cs typeface="Do Hyeon"/>
                <a:sym typeface="Do Hyeon"/>
              </a:rPr>
              <a:t>최종 데이터</a:t>
            </a:r>
            <a:endParaRPr b="1" sz="2100">
              <a:solidFill>
                <a:srgbClr val="1F2328"/>
              </a:solidFill>
              <a:latin typeface="Do Hyeon"/>
              <a:ea typeface="Do Hyeon"/>
              <a:cs typeface="Do Hyeon"/>
              <a:sym typeface="Do Hyeon"/>
            </a:endParaRPr>
          </a:p>
          <a:p>
            <a:pPr indent="-361950" lvl="0" marL="457200" rtl="0" algn="l">
              <a:lnSpc>
                <a:spcPct val="115000"/>
              </a:lnSpc>
              <a:spcBef>
                <a:spcPts val="0"/>
              </a:spcBef>
              <a:spcAft>
                <a:spcPts val="0"/>
              </a:spcAft>
              <a:buClr>
                <a:srgbClr val="1F2328"/>
              </a:buClr>
              <a:buSzPts val="2100"/>
              <a:buFont typeface="Do Hyeon"/>
              <a:buChar char="●"/>
            </a:pPr>
            <a:r>
              <a:rPr lang="en-US" sz="2100">
                <a:solidFill>
                  <a:srgbClr val="1F2328"/>
                </a:solidFill>
                <a:latin typeface="Do Hyeon"/>
                <a:ea typeface="Do Hyeon"/>
                <a:cs typeface="Do Hyeon"/>
                <a:sym typeface="Do Hyeon"/>
              </a:rPr>
              <a:t>매출에 영향을 줄 수 있는 100개 요인 컬럼 보유</a:t>
            </a:r>
            <a:endParaRPr sz="2100">
              <a:solidFill>
                <a:srgbClr val="1F2328"/>
              </a:solidFill>
              <a:latin typeface="Do Hyeon"/>
              <a:ea typeface="Do Hyeon"/>
              <a:cs typeface="Do Hyeon"/>
              <a:sym typeface="Do Hyeon"/>
            </a:endParaRPr>
          </a:p>
          <a:p>
            <a:pPr indent="-361950" lvl="0" marL="457200" rtl="0" algn="l">
              <a:lnSpc>
                <a:spcPct val="115000"/>
              </a:lnSpc>
              <a:spcBef>
                <a:spcPts val="0"/>
              </a:spcBef>
              <a:spcAft>
                <a:spcPts val="0"/>
              </a:spcAft>
              <a:buClr>
                <a:srgbClr val="1F2328"/>
              </a:buClr>
              <a:buSzPts val="2100"/>
              <a:buFont typeface="Do Hyeon"/>
              <a:buChar char="●"/>
            </a:pPr>
            <a:r>
              <a:rPr lang="en-US" sz="2100">
                <a:solidFill>
                  <a:srgbClr val="1F2328"/>
                </a:solidFill>
                <a:latin typeface="Do Hyeon"/>
                <a:ea typeface="Do Hyeon"/>
                <a:cs typeface="Do Hyeon"/>
                <a:sym typeface="Do Hyeon"/>
              </a:rPr>
              <a:t>지역 : 서울시 - 자치구 - 행정동 - 상권 단위로 세분화</a:t>
            </a:r>
            <a:endParaRPr sz="2100">
              <a:solidFill>
                <a:srgbClr val="1F2328"/>
              </a:solidFill>
              <a:latin typeface="Do Hyeon"/>
              <a:ea typeface="Do Hyeon"/>
              <a:cs typeface="Do Hyeon"/>
              <a:sym typeface="Do Hyeon"/>
            </a:endParaRPr>
          </a:p>
          <a:p>
            <a:pPr indent="-361950" lvl="0" marL="457200" rtl="0" algn="l">
              <a:lnSpc>
                <a:spcPct val="115000"/>
              </a:lnSpc>
              <a:spcBef>
                <a:spcPts val="0"/>
              </a:spcBef>
              <a:spcAft>
                <a:spcPts val="0"/>
              </a:spcAft>
              <a:buClr>
                <a:srgbClr val="1F2328"/>
              </a:buClr>
              <a:buSzPts val="2100"/>
              <a:buFont typeface="Do Hyeon"/>
              <a:buChar char="●"/>
            </a:pPr>
            <a:r>
              <a:rPr lang="en-US" sz="2100">
                <a:solidFill>
                  <a:srgbClr val="1F2328"/>
                </a:solidFill>
                <a:latin typeface="Do Hyeon"/>
                <a:ea typeface="Do Hyeon"/>
                <a:cs typeface="Do Hyeon"/>
                <a:sym typeface="Do Hyeon"/>
              </a:rPr>
              <a:t>업종 : 63가지 업종 </a:t>
            </a:r>
            <a:endParaRPr sz="2100">
              <a:solidFill>
                <a:srgbClr val="1F2328"/>
              </a:solidFill>
              <a:latin typeface="Do Hyeon"/>
              <a:ea typeface="Do Hyeon"/>
              <a:cs typeface="Do Hyeon"/>
              <a:sym typeface="Do Hyeon"/>
            </a:endParaRPr>
          </a:p>
        </p:txBody>
      </p:sp>
      <p:sp>
        <p:nvSpPr>
          <p:cNvPr id="360" name="Google Shape;360;p27"/>
          <p:cNvSpPr/>
          <p:nvPr/>
        </p:nvSpPr>
        <p:spPr>
          <a:xfrm>
            <a:off x="1498275" y="1843650"/>
            <a:ext cx="10196700" cy="490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100">
                <a:latin typeface="Calibri"/>
                <a:ea typeface="Calibri"/>
                <a:cs typeface="Calibri"/>
                <a:sym typeface="Calibri"/>
              </a:rPr>
              <a:t>기준_년분기_코드,상권_구분_코드,상권_구분_코드_명,상권_코드,상권_코드_명,서비스_업종_코드,서비스_업종_코드_명,당월_매출_금액,당월_매출_건수,주중_매출_금액,주말_매출_금액,월요일_매출_금액,화요일_매출_금액,수요일_매출_금액,목요일_매출_금액,금요일_매출_금액,토요일_매출_금액,일요일_매출_금액,시간대_00~06_매출_금액,시간대_06~11_매출_금액,시간대_11~14_매출_금액,시간대_14~17_매출_금액,시간대_17~21_매출_금액,시간대_21~24_매출_금액,남성_매출_금액,여성_매출_금액,연령대_10_매출_금액,연령대_20_매출_금액,연령대_30_매출_금액,연령대_40_매출_금액,연령대_50_매출_금액,연령대_60_이상_매출_금액,주중_매출_건수,주말_매출_건수,월요일_매출_건수,화요일_매출_건수,수요일_매출_건수,목요일_매출_건수,금요일_매출_건수,토요일_매출_건수,일요일_매출_건수,시간대_건수~06_매출_건수,시간대_건수~11_매출_건수,시간대_건수~14_매출_건수,시간대_건수~17_매출_건수,시간대_건수~21_매출_건수,시간대_건수~24_매출_건수,남성_매출_건수,여성_매출_건수,연령대_10_매출_건수,연령대_20_매출_건수,연령대_30_매출_건수,연령대_40_매출_건수,연령대_50_매출_건수,연령대_60_이상_매출_건수,월_평균_소득_금액,소득_구간_코드,지출_총금액,식료품_지출_총금액,의류_신발_지출_총금액,생활용품_지출_총금액,의료비_지출_총금액,교통_지출_총금액,여가_지출_총금액,문화_지출_총금액,교육_지출_총금액,유흥_지출_총금액,총_유동인구_수,남성_유동인구_수,여성_유동인구_수,연령대_10_유동인구_수,연령대_20_유동인구_수,연령대_30_유동인구_수,연령대_40_유동인구_수,연령대_50_유동인구_수,연령대_60_이상_유동인구_수,시간대_00_06_유동인구_수,시간대_06_11_유동인구_수,시간대_11_14_유동인구_수,시간대_14_17_유동인구_수,시간대_17_21_유동인구_수,시간대_21_24_유동인구_수,월요일_유동인구_수,화요일_유동인구_수,수요일_유동인구_수,목요일_유동인구_수,금요일_유동인구_수,토요일_유동인구_수,일요일_유동인구_수,총_상주인구_수,남성_상주인구_수,여성_상주인구_수,연령대_10_상주인구_수,연령대_20_상주인구_수,연령대_30_상주인구_수,연령대_40_상주인구_수,연령대_50_상주인구_수,연령대_60_이상_상주인구_수여성연령대_10_상주인구_수,여성연령대_20_상주인구_수,여성연령대_30_상주인구_수,여성연령대_40_상주인구_수,여성연령대_50_상주인구_수,여성연령대_60_이상_상주인구_수,총_가구_수,아파트_가구_수,비_아파트_가구_수,아파트_단지_수,아파트_면적_66_제곱미터_미만_세대_수,아파트_면적_66_제곱미터_세대_수,아파트_면적_99_제곱미터_세대_수,아파트_면적_132_제곱미터_세대_수,아파트_면적_165_제곱미터_세대_수,아파트_가격_1_억_미만_세대_수,아파트_가격_1_억_세대_수,아파트_가격_2_억_세대_수,아파트_가격_3_억_세,남성연령대_10_상주인구_수,남성연령대_20_상주인구_수,남성연령대_30_상주인구_수,남성연령대_40_상주인구_수,남성연령대_50_상주인구_수,남성연령대_60_이상_상주인구_수,대_수,아파트_가격_4_억_세대_수,아파트_가격_5_억_세대_수,아파트_가격_6_억_이상_세대_수,아파트_평균_면적,아파트_평균_시가,총_직장_인구_수,남성_직장_인구_수,여성_직장_인구_수,연령대_10_직장_인구_수,연령대_20_직장_인구_수,연령대_30_직장_인구_수,연령대_40_직장_인구_수,연령대_50_직장_인구_수,연령대_60_이상_직장_인구_수,남성연령대_10_직장_인구_수,남성연령대_20_직장_인구_수,남성연령대_30_직장_인구_수,남성연령대_40_직장_인구_수,남성연령대_50_직장_인구_수,남성연령대_60_이상_직장_인구_수,여성연령대_10_직장_인구_수,여성연령대_20_직장_인구_수,여성연령대_30_직장_인구_수,여성연령대_40_직장_인구_수,여성연령대_50_직장_인구_수,여성연령대_60_이상_직장_인구_수,집객시설_수,관공서_수,은행_수,종합병원_수,일반_병원_수,약국_수,유치원_수,초등학교_수,중학교_수,고등학교_수,대학교_수,백화점_수,슈퍼마켓_수,극장_수,숙박_시설_수,공항_수,철도_역_수,버스_터미널_수,지하철_역_수,버스_정거장_수,점포_수,유사_업종_점포_수,개업_율,개업_점포_수,폐업_률,폐업_점포_수,프랜차이즈_점포_수,엑스좌표_값,와이좌표_값,자치구_코드,자치구_코드_명,행정동_코드,행정동_코드_명,영역_면적,상권_변화_지표,상권_변화_지표_명,운영_영업_개월_평균,폐업_영업_개월_평균,서울_운영_영업_개월_평균,서울_폐업_영업_개월_평균,</a:t>
            </a:r>
            <a:endParaRPr sz="1100">
              <a:latin typeface="Calibri"/>
              <a:ea typeface="Calibri"/>
              <a:cs typeface="Calibri"/>
              <a:sym typeface="Calibri"/>
            </a:endParaRPr>
          </a:p>
        </p:txBody>
      </p:sp>
      <p:sp>
        <p:nvSpPr>
          <p:cNvPr id="361" name="Google Shape;361;p27"/>
          <p:cNvSpPr txBox="1"/>
          <p:nvPr/>
        </p:nvSpPr>
        <p:spPr>
          <a:xfrm>
            <a:off x="5409725" y="6783325"/>
            <a:ext cx="3248400" cy="3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rPr>
              <a:t>△  </a:t>
            </a:r>
            <a:r>
              <a:rPr lang="en-US" sz="1500">
                <a:solidFill>
                  <a:schemeClr val="dk1"/>
                </a:solidFill>
                <a:latin typeface="Calibri"/>
                <a:ea typeface="Calibri"/>
                <a:cs typeface="Calibri"/>
                <a:sym typeface="Calibri"/>
              </a:rPr>
              <a:t>6개년 통합 데이터 컬럼 목록</a:t>
            </a:r>
            <a:endParaRPr sz="15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365" name="Shape 365"/>
        <p:cNvGrpSpPr/>
        <p:nvPr/>
      </p:nvGrpSpPr>
      <p:grpSpPr>
        <a:xfrm>
          <a:off x="0" y="0"/>
          <a:ext cx="0" cy="0"/>
          <a:chOff x="0" y="0"/>
          <a:chExt cx="0" cy="0"/>
        </a:xfrm>
      </p:grpSpPr>
      <p:sp>
        <p:nvSpPr>
          <p:cNvPr id="366" name="Google Shape;366;p28"/>
          <p:cNvSpPr txBox="1"/>
          <p:nvPr/>
        </p:nvSpPr>
        <p:spPr>
          <a:xfrm>
            <a:off x="9026895" y="7282084"/>
            <a:ext cx="2717700" cy="7788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000000"/>
                </a:solidFill>
                <a:latin typeface="Heebo"/>
                <a:ea typeface="Heebo"/>
                <a:cs typeface="Heebo"/>
                <a:sym typeface="Heebo"/>
              </a:rPr>
              <a:t>Elaborate on what you want to discuss. </a:t>
            </a:r>
            <a:endParaRPr/>
          </a:p>
        </p:txBody>
      </p:sp>
      <p:sp>
        <p:nvSpPr>
          <p:cNvPr id="367" name="Google Shape;367;p28"/>
          <p:cNvSpPr/>
          <p:nvPr/>
        </p:nvSpPr>
        <p:spPr>
          <a:xfrm>
            <a:off x="1828106" y="4766279"/>
            <a:ext cx="1863137" cy="1887155"/>
          </a:xfrm>
          <a:custGeom>
            <a:rect b="b" l="l" r="r" t="t"/>
            <a:pathLst>
              <a:path extrusionOk="0" h="1887155" w="1863137">
                <a:moveTo>
                  <a:pt x="0" y="0"/>
                </a:moveTo>
                <a:lnTo>
                  <a:pt x="1863137" y="0"/>
                </a:lnTo>
                <a:lnTo>
                  <a:pt x="1863137" y="1887155"/>
                </a:lnTo>
                <a:lnTo>
                  <a:pt x="0" y="1887155"/>
                </a:lnTo>
                <a:lnTo>
                  <a:pt x="0" y="0"/>
                </a:lnTo>
                <a:close/>
              </a:path>
            </a:pathLst>
          </a:custGeom>
          <a:blipFill rotWithShape="1">
            <a:blip r:embed="rId3">
              <a:alphaModFix/>
            </a:blip>
            <a:stretch>
              <a:fillRect b="0" l="0" r="0" t="0"/>
            </a:stretch>
          </a:blipFill>
          <a:ln>
            <a:noFill/>
          </a:ln>
        </p:spPr>
      </p:sp>
      <p:grpSp>
        <p:nvGrpSpPr>
          <p:cNvPr id="368" name="Google Shape;368;p28"/>
          <p:cNvGrpSpPr/>
          <p:nvPr/>
        </p:nvGrpSpPr>
        <p:grpSpPr>
          <a:xfrm>
            <a:off x="498406" y="353744"/>
            <a:ext cx="12335741" cy="9434909"/>
            <a:chOff x="0" y="-38100"/>
            <a:chExt cx="3248898" cy="2484898"/>
          </a:xfrm>
        </p:grpSpPr>
        <p:sp>
          <p:nvSpPr>
            <p:cNvPr id="369" name="Google Shape;369;p28"/>
            <p:cNvSpPr/>
            <p:nvPr/>
          </p:nvSpPr>
          <p:spPr>
            <a:xfrm>
              <a:off x="0" y="0"/>
              <a:ext cx="3248898" cy="2446798"/>
            </a:xfrm>
            <a:custGeom>
              <a:rect b="b" l="l" r="r" t="t"/>
              <a:pathLst>
                <a:path extrusionOk="0" h="2446798" w="3248898">
                  <a:moveTo>
                    <a:pt x="18201" y="0"/>
                  </a:moveTo>
                  <a:lnTo>
                    <a:pt x="3230697" y="0"/>
                  </a:lnTo>
                  <a:cubicBezTo>
                    <a:pt x="3240749" y="0"/>
                    <a:pt x="3248898" y="8149"/>
                    <a:pt x="3248898" y="18201"/>
                  </a:cubicBezTo>
                  <a:lnTo>
                    <a:pt x="3248898" y="2428598"/>
                  </a:lnTo>
                  <a:cubicBezTo>
                    <a:pt x="3248898" y="2438650"/>
                    <a:pt x="3240749" y="2446798"/>
                    <a:pt x="3230697" y="2446798"/>
                  </a:cubicBezTo>
                  <a:lnTo>
                    <a:pt x="18201" y="2446798"/>
                  </a:lnTo>
                  <a:cubicBezTo>
                    <a:pt x="8149" y="2446798"/>
                    <a:pt x="0" y="2438650"/>
                    <a:pt x="0" y="2428598"/>
                  </a:cubicBezTo>
                  <a:lnTo>
                    <a:pt x="0" y="18201"/>
                  </a:lnTo>
                  <a:cubicBezTo>
                    <a:pt x="0" y="8149"/>
                    <a:pt x="8149" y="0"/>
                    <a:pt x="18201"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8"/>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1" name="Google Shape;371;p28"/>
          <p:cNvSpPr/>
          <p:nvPr/>
        </p:nvSpPr>
        <p:spPr>
          <a:xfrm flipH="1">
            <a:off x="11893946" y="4601015"/>
            <a:ext cx="6636507" cy="5263823"/>
          </a:xfrm>
          <a:custGeom>
            <a:rect b="b" l="l" r="r" t="t"/>
            <a:pathLst>
              <a:path extrusionOk="0" h="6538911" w="9759569">
                <a:moveTo>
                  <a:pt x="9759568" y="0"/>
                </a:moveTo>
                <a:lnTo>
                  <a:pt x="0" y="0"/>
                </a:lnTo>
                <a:lnTo>
                  <a:pt x="0" y="6538911"/>
                </a:lnTo>
                <a:lnTo>
                  <a:pt x="9759568" y="6538911"/>
                </a:lnTo>
                <a:lnTo>
                  <a:pt x="9759568" y="0"/>
                </a:lnTo>
                <a:close/>
              </a:path>
            </a:pathLst>
          </a:custGeom>
          <a:blipFill rotWithShape="1">
            <a:blip r:embed="rId4">
              <a:alphaModFix/>
            </a:blip>
            <a:stretch>
              <a:fillRect b="0" l="0" r="0" t="0"/>
            </a:stretch>
          </a:blipFill>
          <a:ln>
            <a:noFill/>
          </a:ln>
        </p:spPr>
      </p:sp>
      <p:sp>
        <p:nvSpPr>
          <p:cNvPr id="372" name="Google Shape;372;p28"/>
          <p:cNvSpPr txBox="1"/>
          <p:nvPr/>
        </p:nvSpPr>
        <p:spPr>
          <a:xfrm>
            <a:off x="825819" y="1024825"/>
            <a:ext cx="8732700" cy="615600"/>
          </a:xfrm>
          <a:prstGeom prst="rect">
            <a:avLst/>
          </a:prstGeom>
          <a:noFill/>
          <a:ln>
            <a:noFill/>
          </a:ln>
        </p:spPr>
        <p:txBody>
          <a:bodyPr anchorCtr="0" anchor="t" bIns="0" lIns="0" spcFirstLastPara="1" rIns="0" wrap="square" tIns="0">
            <a:spAutoFit/>
          </a:bodyPr>
          <a:lstStyle/>
          <a:p>
            <a:pPr indent="0" lvl="0" marL="457200" marR="0" rtl="0" algn="l">
              <a:lnSpc>
                <a:spcPct val="118002"/>
              </a:lnSpc>
              <a:spcBef>
                <a:spcPts val="0"/>
              </a:spcBef>
              <a:spcAft>
                <a:spcPts val="0"/>
              </a:spcAft>
              <a:buNone/>
            </a:pPr>
            <a:r>
              <a:rPr b="1" lang="en-US" sz="4000">
                <a:solidFill>
                  <a:srgbClr val="4C6FBF"/>
                </a:solidFill>
                <a:latin typeface="Do Hyeon"/>
                <a:ea typeface="Do Hyeon"/>
                <a:cs typeface="Do Hyeon"/>
                <a:sym typeface="Do Hyeon"/>
              </a:rPr>
              <a:t>2. 한국부동산원 - 임대료 데이터</a:t>
            </a:r>
            <a:endParaRPr sz="4000">
              <a:latin typeface="Do Hyeon"/>
              <a:ea typeface="Do Hyeon"/>
              <a:cs typeface="Do Hyeon"/>
              <a:sym typeface="Do Hyeon"/>
            </a:endParaRPr>
          </a:p>
        </p:txBody>
      </p:sp>
      <p:sp>
        <p:nvSpPr>
          <p:cNvPr id="373" name="Google Shape;373;p28"/>
          <p:cNvSpPr txBox="1"/>
          <p:nvPr/>
        </p:nvSpPr>
        <p:spPr>
          <a:xfrm>
            <a:off x="1283375" y="6871000"/>
            <a:ext cx="10765800" cy="1908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Clr>
                <a:srgbClr val="1F2328"/>
              </a:buClr>
              <a:buSzPts val="2000"/>
              <a:buFont typeface="Do Hyeon"/>
              <a:buChar char="●"/>
            </a:pPr>
            <a:r>
              <a:rPr lang="en-US" sz="2000">
                <a:solidFill>
                  <a:srgbClr val="1F2328"/>
                </a:solidFill>
                <a:highlight>
                  <a:srgbClr val="FFFFFF"/>
                </a:highlight>
                <a:latin typeface="Do Hyeon"/>
                <a:ea typeface="Do Hyeon"/>
                <a:cs typeface="Do Hyeon"/>
                <a:sym typeface="Do Hyeon"/>
              </a:rPr>
              <a:t>출처: 한국부동산원, </a:t>
            </a:r>
            <a:r>
              <a:rPr lang="en-US" sz="2000" u="sng">
                <a:solidFill>
                  <a:schemeClr val="hlink"/>
                </a:solidFill>
                <a:highlight>
                  <a:srgbClr val="FFFFFF"/>
                </a:highlight>
                <a:latin typeface="Do Hyeon"/>
                <a:ea typeface="Do Hyeon"/>
                <a:cs typeface="Do Hyeon"/>
                <a:sym typeface="Do Hyeon"/>
                <a:hlinkClick r:id="rId5"/>
              </a:rPr>
              <a:t>KOSIS</a:t>
            </a:r>
            <a:r>
              <a:rPr lang="en-US" sz="2000">
                <a:solidFill>
                  <a:srgbClr val="1F2328"/>
                </a:solidFill>
                <a:highlight>
                  <a:srgbClr val="FFFFFF"/>
                </a:highlight>
                <a:latin typeface="Do Hyeon"/>
                <a:ea typeface="Do Hyeon"/>
                <a:cs typeface="Do Hyeon"/>
                <a:sym typeface="Do Hyeon"/>
              </a:rPr>
              <a:t> (상가 임대료 검색)</a:t>
            </a:r>
            <a:endParaRPr sz="2000">
              <a:solidFill>
                <a:srgbClr val="1F2328"/>
              </a:solidFill>
              <a:highlight>
                <a:srgbClr val="FFFFFF"/>
              </a:highlight>
              <a:latin typeface="Do Hyeon"/>
              <a:ea typeface="Do Hyeon"/>
              <a:cs typeface="Do Hyeon"/>
              <a:sym typeface="Do Hyeon"/>
            </a:endParaRPr>
          </a:p>
          <a:p>
            <a:pPr indent="-355600" lvl="0" marL="457200" rtl="0" algn="l">
              <a:lnSpc>
                <a:spcPct val="115000"/>
              </a:lnSpc>
              <a:spcBef>
                <a:spcPts val="0"/>
              </a:spcBef>
              <a:spcAft>
                <a:spcPts val="0"/>
              </a:spcAft>
              <a:buClr>
                <a:srgbClr val="1F2328"/>
              </a:buClr>
              <a:buSzPts val="2000"/>
              <a:buFont typeface="Do Hyeon"/>
              <a:buChar char="●"/>
            </a:pPr>
            <a:r>
              <a:rPr lang="en-US" sz="2000">
                <a:solidFill>
                  <a:srgbClr val="1F2328"/>
                </a:solidFill>
                <a:highlight>
                  <a:srgbClr val="FFFFFF"/>
                </a:highlight>
                <a:latin typeface="Do Hyeon"/>
                <a:ea typeface="Do Hyeon"/>
                <a:cs typeface="Do Hyeon"/>
                <a:sym typeface="Do Hyeon"/>
              </a:rPr>
              <a:t>수집 기준</a:t>
            </a:r>
            <a:endParaRPr sz="2000">
              <a:solidFill>
                <a:srgbClr val="1F2328"/>
              </a:solidFill>
              <a:highlight>
                <a:srgbClr val="FFFFFF"/>
              </a:highlight>
              <a:latin typeface="Do Hyeon"/>
              <a:ea typeface="Do Hyeon"/>
              <a:cs typeface="Do Hyeon"/>
              <a:sym typeface="Do Hyeon"/>
            </a:endParaRPr>
          </a:p>
          <a:p>
            <a:pPr indent="-355600" lvl="1" marL="914400" rtl="0" algn="l">
              <a:lnSpc>
                <a:spcPct val="115000"/>
              </a:lnSpc>
              <a:spcBef>
                <a:spcPts val="0"/>
              </a:spcBef>
              <a:spcAft>
                <a:spcPts val="0"/>
              </a:spcAft>
              <a:buClr>
                <a:srgbClr val="1F2328"/>
              </a:buClr>
              <a:buSzPts val="2000"/>
              <a:buFont typeface="Do Hyeon"/>
              <a:buChar char="○"/>
            </a:pPr>
            <a:r>
              <a:rPr lang="en-US" sz="2000">
                <a:solidFill>
                  <a:srgbClr val="1F2328"/>
                </a:solidFill>
                <a:highlight>
                  <a:srgbClr val="FFFFFF"/>
                </a:highlight>
                <a:latin typeface="Do Hyeon"/>
                <a:ea typeface="Do Hyeon"/>
                <a:cs typeface="Do Hyeon"/>
                <a:sym typeface="Do Hyeon"/>
              </a:rPr>
              <a:t>기간: 2024년 1분기</a:t>
            </a:r>
            <a:endParaRPr sz="2000">
              <a:solidFill>
                <a:srgbClr val="1F2328"/>
              </a:solidFill>
              <a:highlight>
                <a:srgbClr val="FFFFFF"/>
              </a:highlight>
              <a:latin typeface="Do Hyeon"/>
              <a:ea typeface="Do Hyeon"/>
              <a:cs typeface="Do Hyeon"/>
              <a:sym typeface="Do Hyeon"/>
            </a:endParaRPr>
          </a:p>
          <a:p>
            <a:pPr indent="-355600" lvl="1" marL="914400" rtl="0" algn="l">
              <a:lnSpc>
                <a:spcPct val="115000"/>
              </a:lnSpc>
              <a:spcBef>
                <a:spcPts val="0"/>
              </a:spcBef>
              <a:spcAft>
                <a:spcPts val="0"/>
              </a:spcAft>
              <a:buClr>
                <a:srgbClr val="1F2328"/>
              </a:buClr>
              <a:buSzPts val="2000"/>
              <a:buFont typeface="Do Hyeon"/>
              <a:buChar char="○"/>
            </a:pPr>
            <a:r>
              <a:rPr lang="en-US" sz="2000">
                <a:solidFill>
                  <a:srgbClr val="1F2328"/>
                </a:solidFill>
                <a:highlight>
                  <a:srgbClr val="FFFFFF"/>
                </a:highlight>
                <a:latin typeface="Do Hyeon"/>
                <a:ea typeface="Do Hyeon"/>
                <a:cs typeface="Do Hyeon"/>
                <a:sym typeface="Do Hyeon"/>
              </a:rPr>
              <a:t>항목: 소규모 매장 임대료, 중대형 매장 임대료, 오피스 임대료</a:t>
            </a:r>
            <a:endParaRPr sz="2000">
              <a:solidFill>
                <a:srgbClr val="1F2328"/>
              </a:solidFill>
              <a:highlight>
                <a:srgbClr val="FFFFFF"/>
              </a:highlight>
              <a:latin typeface="Do Hyeon"/>
              <a:ea typeface="Do Hyeon"/>
              <a:cs typeface="Do Hyeon"/>
              <a:sym typeface="Do Hyeon"/>
            </a:endParaRPr>
          </a:p>
          <a:p>
            <a:pPr indent="-355600" lvl="1" marL="914400" rtl="0" algn="l">
              <a:lnSpc>
                <a:spcPct val="115000"/>
              </a:lnSpc>
              <a:spcBef>
                <a:spcPts val="0"/>
              </a:spcBef>
              <a:spcAft>
                <a:spcPts val="0"/>
              </a:spcAft>
              <a:buClr>
                <a:srgbClr val="1F2328"/>
              </a:buClr>
              <a:buSzPts val="2000"/>
              <a:buFont typeface="Do Hyeon"/>
              <a:buChar char="○"/>
            </a:pPr>
            <a:r>
              <a:rPr lang="en-US" sz="2000">
                <a:solidFill>
                  <a:srgbClr val="1F2328"/>
                </a:solidFill>
                <a:highlight>
                  <a:srgbClr val="FFFFFF"/>
                </a:highlight>
                <a:latin typeface="Do Hyeon"/>
                <a:ea typeface="Do Hyeon"/>
                <a:cs typeface="Do Hyeon"/>
                <a:sym typeface="Do Hyeon"/>
              </a:rPr>
              <a:t>세부 옵션: 층별 임대료 및 효율 비율 데이터 추가 (오피스의 경우 결측치가 많아 통합 임대료만 사용)</a:t>
            </a:r>
            <a:endParaRPr sz="2000">
              <a:solidFill>
                <a:srgbClr val="1F2328"/>
              </a:solidFill>
              <a:latin typeface="Do Hyeon"/>
              <a:ea typeface="Do Hyeon"/>
              <a:cs typeface="Do Hyeon"/>
              <a:sym typeface="Do Hyeon"/>
            </a:endParaRPr>
          </a:p>
        </p:txBody>
      </p:sp>
      <p:pic>
        <p:nvPicPr>
          <p:cNvPr id="374" name="Google Shape;374;p28"/>
          <p:cNvPicPr preferRelativeResize="0"/>
          <p:nvPr/>
        </p:nvPicPr>
        <p:blipFill rotWithShape="1">
          <a:blip r:embed="rId6">
            <a:alphaModFix/>
          </a:blip>
          <a:srcRect b="0" l="0" r="0" t="4879"/>
          <a:stretch/>
        </p:blipFill>
        <p:spPr>
          <a:xfrm>
            <a:off x="1262575" y="2048600"/>
            <a:ext cx="8950798" cy="4090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378" name="Shape 378"/>
        <p:cNvGrpSpPr/>
        <p:nvPr/>
      </p:nvGrpSpPr>
      <p:grpSpPr>
        <a:xfrm>
          <a:off x="0" y="0"/>
          <a:ext cx="0" cy="0"/>
          <a:chOff x="0" y="0"/>
          <a:chExt cx="0" cy="0"/>
        </a:xfrm>
      </p:grpSpPr>
      <p:sp>
        <p:nvSpPr>
          <p:cNvPr id="379" name="Google Shape;379;p29"/>
          <p:cNvSpPr txBox="1"/>
          <p:nvPr/>
        </p:nvSpPr>
        <p:spPr>
          <a:xfrm>
            <a:off x="9026895" y="7282084"/>
            <a:ext cx="2717700" cy="778800"/>
          </a:xfrm>
          <a:prstGeom prst="rect">
            <a:avLst/>
          </a:prstGeom>
          <a:noFill/>
          <a:ln>
            <a:noFill/>
          </a:ln>
        </p:spPr>
        <p:txBody>
          <a:bodyPr anchorCtr="0" anchor="t" bIns="0" lIns="0" spcFirstLastPara="1" rIns="0" wrap="square" tIns="0">
            <a:spAutoFit/>
          </a:bodyPr>
          <a:lstStyle/>
          <a:p>
            <a:pPr indent="0" lvl="1" marL="0" marR="0" rtl="0" algn="ctr">
              <a:lnSpc>
                <a:spcPct val="120000"/>
              </a:lnSpc>
              <a:spcBef>
                <a:spcPts val="0"/>
              </a:spcBef>
              <a:spcAft>
                <a:spcPts val="0"/>
              </a:spcAft>
              <a:buNone/>
            </a:pPr>
            <a:r>
              <a:rPr b="0" i="0" lang="en-US" sz="2300" u="none" cap="none" strike="noStrike">
                <a:solidFill>
                  <a:srgbClr val="000000"/>
                </a:solidFill>
                <a:latin typeface="Heebo"/>
                <a:ea typeface="Heebo"/>
                <a:cs typeface="Heebo"/>
                <a:sym typeface="Heebo"/>
              </a:rPr>
              <a:t>Elaborate on what you want to discuss. </a:t>
            </a:r>
            <a:endParaRPr/>
          </a:p>
        </p:txBody>
      </p:sp>
      <p:sp>
        <p:nvSpPr>
          <p:cNvPr id="380" name="Google Shape;380;p29"/>
          <p:cNvSpPr/>
          <p:nvPr/>
        </p:nvSpPr>
        <p:spPr>
          <a:xfrm>
            <a:off x="1828106" y="4766279"/>
            <a:ext cx="1863137" cy="1887155"/>
          </a:xfrm>
          <a:custGeom>
            <a:rect b="b" l="l" r="r" t="t"/>
            <a:pathLst>
              <a:path extrusionOk="0" h="1887155" w="1863137">
                <a:moveTo>
                  <a:pt x="0" y="0"/>
                </a:moveTo>
                <a:lnTo>
                  <a:pt x="1863137" y="0"/>
                </a:lnTo>
                <a:lnTo>
                  <a:pt x="1863137" y="1887155"/>
                </a:lnTo>
                <a:lnTo>
                  <a:pt x="0" y="1887155"/>
                </a:lnTo>
                <a:lnTo>
                  <a:pt x="0" y="0"/>
                </a:lnTo>
                <a:close/>
              </a:path>
            </a:pathLst>
          </a:custGeom>
          <a:blipFill rotWithShape="1">
            <a:blip r:embed="rId3">
              <a:alphaModFix/>
            </a:blip>
            <a:stretch>
              <a:fillRect b="0" l="0" r="0" t="0"/>
            </a:stretch>
          </a:blipFill>
          <a:ln>
            <a:noFill/>
          </a:ln>
        </p:spPr>
      </p:sp>
      <p:grpSp>
        <p:nvGrpSpPr>
          <p:cNvPr id="381" name="Google Shape;381;p29"/>
          <p:cNvGrpSpPr/>
          <p:nvPr/>
        </p:nvGrpSpPr>
        <p:grpSpPr>
          <a:xfrm>
            <a:off x="498406" y="353744"/>
            <a:ext cx="12335741" cy="9434909"/>
            <a:chOff x="0" y="-38100"/>
            <a:chExt cx="3248898" cy="2484898"/>
          </a:xfrm>
        </p:grpSpPr>
        <p:sp>
          <p:nvSpPr>
            <p:cNvPr id="382" name="Google Shape;382;p29"/>
            <p:cNvSpPr/>
            <p:nvPr/>
          </p:nvSpPr>
          <p:spPr>
            <a:xfrm>
              <a:off x="0" y="0"/>
              <a:ext cx="3248898" cy="2446798"/>
            </a:xfrm>
            <a:custGeom>
              <a:rect b="b" l="l" r="r" t="t"/>
              <a:pathLst>
                <a:path extrusionOk="0" h="2446798" w="3248898">
                  <a:moveTo>
                    <a:pt x="18201" y="0"/>
                  </a:moveTo>
                  <a:lnTo>
                    <a:pt x="3230697" y="0"/>
                  </a:lnTo>
                  <a:cubicBezTo>
                    <a:pt x="3240749" y="0"/>
                    <a:pt x="3248898" y="8149"/>
                    <a:pt x="3248898" y="18201"/>
                  </a:cubicBezTo>
                  <a:lnTo>
                    <a:pt x="3248898" y="2428598"/>
                  </a:lnTo>
                  <a:cubicBezTo>
                    <a:pt x="3248898" y="2438650"/>
                    <a:pt x="3240749" y="2446798"/>
                    <a:pt x="3230697" y="2446798"/>
                  </a:cubicBezTo>
                  <a:lnTo>
                    <a:pt x="18201" y="2446798"/>
                  </a:lnTo>
                  <a:cubicBezTo>
                    <a:pt x="8149" y="2446798"/>
                    <a:pt x="0" y="2438650"/>
                    <a:pt x="0" y="2428598"/>
                  </a:cubicBezTo>
                  <a:lnTo>
                    <a:pt x="0" y="18201"/>
                  </a:lnTo>
                  <a:cubicBezTo>
                    <a:pt x="0" y="8149"/>
                    <a:pt x="8149" y="0"/>
                    <a:pt x="18201"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9"/>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84" name="Google Shape;384;p29"/>
          <p:cNvSpPr/>
          <p:nvPr/>
        </p:nvSpPr>
        <p:spPr>
          <a:xfrm flipH="1">
            <a:off x="11893946" y="4601015"/>
            <a:ext cx="6636507" cy="5263823"/>
          </a:xfrm>
          <a:custGeom>
            <a:rect b="b" l="l" r="r" t="t"/>
            <a:pathLst>
              <a:path extrusionOk="0" h="6538911" w="9759569">
                <a:moveTo>
                  <a:pt x="9759568" y="0"/>
                </a:moveTo>
                <a:lnTo>
                  <a:pt x="0" y="0"/>
                </a:lnTo>
                <a:lnTo>
                  <a:pt x="0" y="6538911"/>
                </a:lnTo>
                <a:lnTo>
                  <a:pt x="9759568" y="6538911"/>
                </a:lnTo>
                <a:lnTo>
                  <a:pt x="9759568" y="0"/>
                </a:lnTo>
                <a:close/>
              </a:path>
            </a:pathLst>
          </a:custGeom>
          <a:blipFill rotWithShape="1">
            <a:blip r:embed="rId4">
              <a:alphaModFix/>
            </a:blip>
            <a:stretch>
              <a:fillRect b="0" l="0" r="0" t="0"/>
            </a:stretch>
          </a:blipFill>
          <a:ln>
            <a:noFill/>
          </a:ln>
        </p:spPr>
      </p:sp>
      <p:sp>
        <p:nvSpPr>
          <p:cNvPr id="385" name="Google Shape;385;p29"/>
          <p:cNvSpPr txBox="1"/>
          <p:nvPr/>
        </p:nvSpPr>
        <p:spPr>
          <a:xfrm>
            <a:off x="986696" y="1003325"/>
            <a:ext cx="3546000" cy="815700"/>
          </a:xfrm>
          <a:prstGeom prst="rect">
            <a:avLst/>
          </a:prstGeom>
          <a:noFill/>
          <a:ln>
            <a:noFill/>
          </a:ln>
        </p:spPr>
        <p:txBody>
          <a:bodyPr anchorCtr="0" anchor="t" bIns="0" lIns="0" spcFirstLastPara="1" rIns="0" wrap="square" tIns="0">
            <a:noAutofit/>
          </a:bodyPr>
          <a:lstStyle/>
          <a:p>
            <a:pPr indent="0" lvl="0" marL="457200" marR="0" rtl="0" algn="l">
              <a:lnSpc>
                <a:spcPct val="118002"/>
              </a:lnSpc>
              <a:spcBef>
                <a:spcPts val="0"/>
              </a:spcBef>
              <a:spcAft>
                <a:spcPts val="0"/>
              </a:spcAft>
              <a:buNone/>
            </a:pPr>
            <a:r>
              <a:rPr b="1" lang="en-US" sz="5300">
                <a:solidFill>
                  <a:srgbClr val="4C6FBF"/>
                </a:solidFill>
                <a:latin typeface="Do Hyeon"/>
                <a:ea typeface="Do Hyeon"/>
                <a:cs typeface="Do Hyeon"/>
                <a:sym typeface="Do Hyeon"/>
              </a:rPr>
              <a:t>DB 구축</a:t>
            </a:r>
            <a:endParaRPr sz="5300">
              <a:latin typeface="Do Hyeon"/>
              <a:ea typeface="Do Hyeon"/>
              <a:cs typeface="Do Hyeon"/>
              <a:sym typeface="Do Hyeon"/>
            </a:endParaRPr>
          </a:p>
        </p:txBody>
      </p:sp>
      <p:pic>
        <p:nvPicPr>
          <p:cNvPr id="386" name="Google Shape;386;p29"/>
          <p:cNvPicPr preferRelativeResize="0"/>
          <p:nvPr/>
        </p:nvPicPr>
        <p:blipFill>
          <a:blip r:embed="rId5">
            <a:alphaModFix/>
          </a:blip>
          <a:stretch>
            <a:fillRect/>
          </a:stretch>
        </p:blipFill>
        <p:spPr>
          <a:xfrm>
            <a:off x="1470250" y="2074523"/>
            <a:ext cx="2815999" cy="2295475"/>
          </a:xfrm>
          <a:prstGeom prst="rect">
            <a:avLst/>
          </a:prstGeom>
          <a:noFill/>
          <a:ln>
            <a:noFill/>
          </a:ln>
        </p:spPr>
      </p:pic>
      <p:pic>
        <p:nvPicPr>
          <p:cNvPr id="387" name="Google Shape;387;p29"/>
          <p:cNvPicPr preferRelativeResize="0"/>
          <p:nvPr/>
        </p:nvPicPr>
        <p:blipFill>
          <a:blip r:embed="rId6">
            <a:alphaModFix/>
          </a:blip>
          <a:stretch>
            <a:fillRect/>
          </a:stretch>
        </p:blipFill>
        <p:spPr>
          <a:xfrm>
            <a:off x="5664150" y="2024812"/>
            <a:ext cx="2394924" cy="2394924"/>
          </a:xfrm>
          <a:prstGeom prst="rect">
            <a:avLst/>
          </a:prstGeom>
          <a:noFill/>
          <a:ln>
            <a:noFill/>
          </a:ln>
        </p:spPr>
      </p:pic>
      <p:sp>
        <p:nvSpPr>
          <p:cNvPr id="388" name="Google Shape;388;p29"/>
          <p:cNvSpPr txBox="1"/>
          <p:nvPr/>
        </p:nvSpPr>
        <p:spPr>
          <a:xfrm>
            <a:off x="5482863" y="493380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0D0D0D"/>
                </a:solidFill>
                <a:latin typeface="Do Hyeon"/>
                <a:ea typeface="Do Hyeon"/>
                <a:cs typeface="Do Hyeon"/>
                <a:sym typeface="Do Hyeon"/>
              </a:rPr>
              <a:t>DB Management Tool : </a:t>
            </a:r>
            <a:r>
              <a:rPr lang="en-US" sz="2000">
                <a:solidFill>
                  <a:srgbClr val="0D0D0D"/>
                </a:solidFill>
                <a:highlight>
                  <a:srgbClr val="FFFFFF"/>
                </a:highlight>
                <a:latin typeface="Do Hyeon"/>
                <a:ea typeface="Do Hyeon"/>
                <a:cs typeface="Do Hyeon"/>
                <a:sym typeface="Do Hyeon"/>
              </a:rPr>
              <a:t>HeidiSQL</a:t>
            </a:r>
            <a:endParaRPr sz="2000">
              <a:latin typeface="Do Hyeon"/>
              <a:ea typeface="Do Hyeon"/>
              <a:cs typeface="Do Hyeon"/>
              <a:sym typeface="Do Hyeon"/>
            </a:endParaRPr>
          </a:p>
        </p:txBody>
      </p:sp>
      <p:sp>
        <p:nvSpPr>
          <p:cNvPr id="389" name="Google Shape;389;p29"/>
          <p:cNvSpPr txBox="1"/>
          <p:nvPr/>
        </p:nvSpPr>
        <p:spPr>
          <a:xfrm>
            <a:off x="935000" y="4933800"/>
            <a:ext cx="3886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0D0D0D"/>
                </a:solidFill>
                <a:highlight>
                  <a:srgbClr val="FFFFFF"/>
                </a:highlight>
                <a:latin typeface="Do Hyeon"/>
                <a:ea typeface="Do Hyeon"/>
                <a:cs typeface="Do Hyeon"/>
                <a:sym typeface="Do Hyeon"/>
              </a:rPr>
              <a:t>Database Management System</a:t>
            </a:r>
            <a:r>
              <a:rPr lang="en-US" sz="2000">
                <a:solidFill>
                  <a:srgbClr val="0D0D0D"/>
                </a:solidFill>
                <a:latin typeface="Do Hyeon"/>
                <a:ea typeface="Do Hyeon"/>
                <a:cs typeface="Do Hyeon"/>
                <a:sym typeface="Do Hyeon"/>
              </a:rPr>
              <a:t> : </a:t>
            </a:r>
            <a:r>
              <a:rPr lang="en-US" sz="2000">
                <a:solidFill>
                  <a:srgbClr val="0D0D0D"/>
                </a:solidFill>
                <a:highlight>
                  <a:srgbClr val="FFFFFF"/>
                </a:highlight>
                <a:latin typeface="Do Hyeon"/>
                <a:ea typeface="Do Hyeon"/>
                <a:cs typeface="Do Hyeon"/>
                <a:sym typeface="Do Hyeon"/>
              </a:rPr>
              <a:t>MariaDB</a:t>
            </a:r>
            <a:endParaRPr sz="2000">
              <a:latin typeface="Do Hyeon"/>
              <a:ea typeface="Do Hyeon"/>
              <a:cs typeface="Do Hyeon"/>
              <a:sym typeface="Do Hyeon"/>
            </a:endParaRPr>
          </a:p>
        </p:txBody>
      </p:sp>
      <p:sp>
        <p:nvSpPr>
          <p:cNvPr id="390" name="Google Shape;390;p29"/>
          <p:cNvSpPr txBox="1"/>
          <p:nvPr/>
        </p:nvSpPr>
        <p:spPr>
          <a:xfrm>
            <a:off x="9293550" y="4933800"/>
            <a:ext cx="26004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2100"/>
              </a:spcAft>
              <a:buNone/>
            </a:pPr>
            <a:r>
              <a:rPr lang="en-US" sz="2000">
                <a:solidFill>
                  <a:srgbClr val="0D0D0D"/>
                </a:solidFill>
                <a:highlight>
                  <a:srgbClr val="FFFFFF"/>
                </a:highlight>
                <a:latin typeface="Do Hyeon"/>
                <a:ea typeface="Do Hyeon"/>
                <a:cs typeface="Do Hyeon"/>
                <a:sym typeface="Do Hyeon"/>
              </a:rPr>
              <a:t>DB </a:t>
            </a:r>
            <a:r>
              <a:rPr lang="en-US" sz="2000">
                <a:solidFill>
                  <a:srgbClr val="0D0D0D"/>
                </a:solidFill>
                <a:highlight>
                  <a:srgbClr val="FFFFFF"/>
                </a:highlight>
                <a:latin typeface="Do Hyeon"/>
                <a:ea typeface="Do Hyeon"/>
                <a:cs typeface="Do Hyeon"/>
                <a:sym typeface="Do Hyeon"/>
              </a:rPr>
              <a:t>Cloud Service : </a:t>
            </a:r>
            <a:br>
              <a:rPr lang="en-US" sz="2000">
                <a:solidFill>
                  <a:srgbClr val="0D0D0D"/>
                </a:solidFill>
                <a:highlight>
                  <a:srgbClr val="FFFFFF"/>
                </a:highlight>
                <a:latin typeface="Do Hyeon"/>
                <a:ea typeface="Do Hyeon"/>
                <a:cs typeface="Do Hyeon"/>
                <a:sym typeface="Do Hyeon"/>
              </a:rPr>
            </a:br>
            <a:r>
              <a:rPr lang="en-US" sz="2000">
                <a:solidFill>
                  <a:srgbClr val="0D0D0D"/>
                </a:solidFill>
                <a:highlight>
                  <a:srgbClr val="FFFFFF"/>
                </a:highlight>
                <a:latin typeface="Do Hyeon"/>
                <a:ea typeface="Do Hyeon"/>
                <a:cs typeface="Do Hyeon"/>
                <a:sym typeface="Do Hyeon"/>
              </a:rPr>
              <a:t>Amazon RDS</a:t>
            </a:r>
            <a:endParaRPr sz="2000">
              <a:solidFill>
                <a:srgbClr val="0D0D0D"/>
              </a:solidFill>
              <a:highlight>
                <a:srgbClr val="FFFFFF"/>
              </a:highlight>
              <a:latin typeface="Do Hyeon"/>
              <a:ea typeface="Do Hyeon"/>
              <a:cs typeface="Do Hyeon"/>
              <a:sym typeface="Do Hyeon"/>
            </a:endParaRPr>
          </a:p>
        </p:txBody>
      </p:sp>
      <p:pic>
        <p:nvPicPr>
          <p:cNvPr id="391" name="Google Shape;391;p29"/>
          <p:cNvPicPr preferRelativeResize="0"/>
          <p:nvPr/>
        </p:nvPicPr>
        <p:blipFill>
          <a:blip r:embed="rId7">
            <a:alphaModFix/>
          </a:blip>
          <a:stretch>
            <a:fillRect/>
          </a:stretch>
        </p:blipFill>
        <p:spPr>
          <a:xfrm>
            <a:off x="986700" y="5948838"/>
            <a:ext cx="6481873" cy="3445274"/>
          </a:xfrm>
          <a:prstGeom prst="rect">
            <a:avLst/>
          </a:prstGeom>
          <a:noFill/>
          <a:ln>
            <a:noFill/>
          </a:ln>
        </p:spPr>
      </p:pic>
      <p:sp>
        <p:nvSpPr>
          <p:cNvPr id="392" name="Google Shape;392;p29"/>
          <p:cNvSpPr txBox="1"/>
          <p:nvPr/>
        </p:nvSpPr>
        <p:spPr>
          <a:xfrm>
            <a:off x="8059075" y="7248175"/>
            <a:ext cx="39582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600"/>
              </a:spcBef>
              <a:spcAft>
                <a:spcPts val="2100"/>
              </a:spcAft>
              <a:buNone/>
            </a:pPr>
            <a:r>
              <a:rPr lang="en-US" sz="2000">
                <a:solidFill>
                  <a:srgbClr val="0D0D0D"/>
                </a:solidFill>
                <a:highlight>
                  <a:srgbClr val="FFFFFF"/>
                </a:highlight>
                <a:latin typeface="Do Hyeon"/>
                <a:ea typeface="Do Hyeon"/>
                <a:cs typeface="Do Hyeon"/>
                <a:sym typeface="Do Hyeon"/>
              </a:rPr>
              <a:t>DB에 data_all 테이블을 만들어 임대료와 상권분석 데이터를 모두 적재했습니다. </a:t>
            </a:r>
            <a:endParaRPr sz="2000">
              <a:solidFill>
                <a:srgbClr val="0D0D0D"/>
              </a:solidFill>
              <a:highlight>
                <a:srgbClr val="FFFFFF"/>
              </a:highlight>
              <a:latin typeface="Do Hyeon"/>
              <a:ea typeface="Do Hyeon"/>
              <a:cs typeface="Do Hyeon"/>
              <a:sym typeface="Do Hyeon"/>
            </a:endParaRPr>
          </a:p>
        </p:txBody>
      </p:sp>
      <p:pic>
        <p:nvPicPr>
          <p:cNvPr id="393" name="Google Shape;393;p29"/>
          <p:cNvPicPr preferRelativeResize="0"/>
          <p:nvPr/>
        </p:nvPicPr>
        <p:blipFill rotWithShape="1">
          <a:blip r:embed="rId8">
            <a:alphaModFix/>
          </a:blip>
          <a:srcRect b="16146" l="13530" r="13134" t="17597"/>
          <a:stretch/>
        </p:blipFill>
        <p:spPr>
          <a:xfrm>
            <a:off x="8961638" y="2342526"/>
            <a:ext cx="3264218" cy="1887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30"/>
          <p:cNvGrpSpPr/>
          <p:nvPr/>
        </p:nvGrpSpPr>
        <p:grpSpPr>
          <a:xfrm>
            <a:off x="13149483" y="-36086"/>
            <a:ext cx="10277021" cy="10323086"/>
            <a:chOff x="1813" y="0"/>
            <a:chExt cx="809173" cy="812800"/>
          </a:xfrm>
        </p:grpSpPr>
        <p:sp>
          <p:nvSpPr>
            <p:cNvPr id="399" name="Google Shape;399;p3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9E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0"/>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01" name="Google Shape;401;p30"/>
          <p:cNvSpPr txBox="1"/>
          <p:nvPr/>
        </p:nvSpPr>
        <p:spPr>
          <a:xfrm>
            <a:off x="6784722" y="3333750"/>
            <a:ext cx="10110600" cy="18984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12334">
                <a:solidFill>
                  <a:srgbClr val="7B96D4"/>
                </a:solidFill>
                <a:latin typeface="Heebo Black"/>
                <a:ea typeface="Heebo Black"/>
                <a:cs typeface="Heebo Black"/>
                <a:sym typeface="Heebo Black"/>
              </a:rPr>
              <a:t>MODELLING</a:t>
            </a:r>
            <a:endParaRPr/>
          </a:p>
        </p:txBody>
      </p:sp>
      <p:sp>
        <p:nvSpPr>
          <p:cNvPr id="402" name="Google Shape;402;p30"/>
          <p:cNvSpPr/>
          <p:nvPr/>
        </p:nvSpPr>
        <p:spPr>
          <a:xfrm>
            <a:off x="-856266" y="2143034"/>
            <a:ext cx="8283248" cy="6543766"/>
          </a:xfrm>
          <a:custGeom>
            <a:rect b="b" l="l" r="r" t="t"/>
            <a:pathLst>
              <a:path extrusionOk="0" h="6543766" w="8283248">
                <a:moveTo>
                  <a:pt x="0" y="0"/>
                </a:moveTo>
                <a:lnTo>
                  <a:pt x="8283249" y="0"/>
                </a:lnTo>
                <a:lnTo>
                  <a:pt x="8283249" y="6543766"/>
                </a:lnTo>
                <a:lnTo>
                  <a:pt x="0" y="6543766"/>
                </a:lnTo>
                <a:lnTo>
                  <a:pt x="0" y="0"/>
                </a:lnTo>
                <a:close/>
              </a:path>
            </a:pathLst>
          </a:custGeom>
          <a:blipFill rotWithShape="1">
            <a:blip r:embed="rId3">
              <a:alphaModFix/>
            </a:blip>
            <a:stretch>
              <a:fillRect b="0" l="0" r="0" t="0"/>
            </a:stretch>
          </a:blipFill>
          <a:ln>
            <a:noFill/>
          </a:ln>
        </p:spPr>
      </p:sp>
      <p:sp>
        <p:nvSpPr>
          <p:cNvPr id="403" name="Google Shape;403;p30"/>
          <p:cNvSpPr txBox="1"/>
          <p:nvPr/>
        </p:nvSpPr>
        <p:spPr>
          <a:xfrm>
            <a:off x="11713740" y="933450"/>
            <a:ext cx="5181600" cy="2308800"/>
          </a:xfrm>
          <a:prstGeom prst="rect">
            <a:avLst/>
          </a:prstGeom>
          <a:noFill/>
          <a:ln>
            <a:noFill/>
          </a:ln>
        </p:spPr>
        <p:txBody>
          <a:bodyPr anchorCtr="0" anchor="t" bIns="0" lIns="0" spcFirstLastPara="1" rIns="0" wrap="square" tIns="0">
            <a:spAutoFit/>
          </a:bodyPr>
          <a:lstStyle/>
          <a:p>
            <a:pPr indent="0" lvl="0" marL="0" marR="0" rtl="0" algn="r">
              <a:lnSpc>
                <a:spcPct val="127000"/>
              </a:lnSpc>
              <a:spcBef>
                <a:spcPts val="0"/>
              </a:spcBef>
              <a:spcAft>
                <a:spcPts val="0"/>
              </a:spcAft>
              <a:buNone/>
            </a:pPr>
            <a:r>
              <a:rPr b="0" i="0" lang="en-US" sz="15000" u="none" cap="none" strike="noStrike">
                <a:solidFill>
                  <a:srgbClr val="4C6FBF"/>
                </a:solidFill>
                <a:latin typeface="Heebo Black"/>
                <a:ea typeface="Heebo Black"/>
                <a:cs typeface="Heebo Black"/>
                <a:sym typeface="Heebo Black"/>
              </a:rPr>
              <a:t>0</a:t>
            </a:r>
            <a:r>
              <a:rPr lang="en-US" sz="15000">
                <a:solidFill>
                  <a:srgbClr val="4C6FBF"/>
                </a:solidFill>
                <a:latin typeface="Heebo Black"/>
                <a:ea typeface="Heebo Black"/>
                <a:cs typeface="Heebo Black"/>
                <a:sym typeface="Heebo Black"/>
              </a:rPr>
              <a:t>4</a:t>
            </a:r>
            <a:endParaRPr/>
          </a:p>
        </p:txBody>
      </p:sp>
      <p:sp>
        <p:nvSpPr>
          <p:cNvPr id="404" name="Google Shape;404;p30"/>
          <p:cNvSpPr txBox="1"/>
          <p:nvPr/>
        </p:nvSpPr>
        <p:spPr>
          <a:xfrm>
            <a:off x="13895325" y="5085250"/>
            <a:ext cx="3000000" cy="1062000"/>
          </a:xfrm>
          <a:prstGeom prst="rect">
            <a:avLst/>
          </a:prstGeom>
          <a:noFill/>
          <a:ln>
            <a:noFill/>
          </a:ln>
        </p:spPr>
        <p:txBody>
          <a:bodyPr anchorCtr="0" anchor="t" bIns="91425" lIns="91425" spcFirstLastPara="1" rIns="91425" wrap="square" tIns="91425">
            <a:spAutoFit/>
          </a:bodyPr>
          <a:lstStyle/>
          <a:p>
            <a:pPr indent="0" lvl="0" marL="0" rtl="0" algn="r">
              <a:lnSpc>
                <a:spcPct val="118002"/>
              </a:lnSpc>
              <a:spcBef>
                <a:spcPts val="0"/>
              </a:spcBef>
              <a:spcAft>
                <a:spcPts val="0"/>
              </a:spcAft>
              <a:buNone/>
            </a:pPr>
            <a:r>
              <a:rPr b="1" lang="en-US" sz="5700">
                <a:solidFill>
                  <a:srgbClr val="B1C9EB"/>
                </a:solidFill>
                <a:latin typeface="Do Hyeon"/>
                <a:ea typeface="Do Hyeon"/>
                <a:cs typeface="Do Hyeon"/>
                <a:sym typeface="Do Hyeon"/>
              </a:rPr>
              <a:t>모델링</a:t>
            </a:r>
            <a:endParaRPr sz="5700">
              <a:solidFill>
                <a:schemeClr val="dk1"/>
              </a:solidFill>
              <a:latin typeface="Do Hyeon"/>
              <a:ea typeface="Do Hyeon"/>
              <a:cs typeface="Do Hyeon"/>
              <a:sym typeface="Do Hyeon"/>
            </a:endParaRPr>
          </a:p>
        </p:txBody>
      </p:sp>
      <p:sp>
        <p:nvSpPr>
          <p:cNvPr id="405" name="Google Shape;405;p30"/>
          <p:cNvSpPr txBox="1"/>
          <p:nvPr/>
        </p:nvSpPr>
        <p:spPr>
          <a:xfrm>
            <a:off x="6784839" y="6279275"/>
            <a:ext cx="10035900" cy="492600"/>
          </a:xfrm>
          <a:prstGeom prst="rect">
            <a:avLst/>
          </a:prstGeom>
          <a:noFill/>
          <a:ln>
            <a:noFill/>
          </a:ln>
        </p:spPr>
        <p:txBody>
          <a:bodyPr anchorCtr="0" anchor="t" bIns="0" lIns="0" spcFirstLastPara="1" rIns="0" wrap="square" tIns="0">
            <a:spAutoFit/>
          </a:bodyPr>
          <a:lstStyle/>
          <a:p>
            <a:pPr indent="0" lvl="1" marL="0" marR="0" rtl="0" algn="r">
              <a:lnSpc>
                <a:spcPct val="139958"/>
              </a:lnSpc>
              <a:spcBef>
                <a:spcPts val="0"/>
              </a:spcBef>
              <a:spcAft>
                <a:spcPts val="0"/>
              </a:spcAft>
              <a:buNone/>
            </a:pPr>
            <a:r>
              <a:rPr lang="en-US" sz="3200">
                <a:solidFill>
                  <a:srgbClr val="999999"/>
                </a:solidFill>
                <a:latin typeface="Do Hyeon"/>
                <a:ea typeface="Do Hyeon"/>
                <a:cs typeface="Do Hyeon"/>
                <a:sym typeface="Do Hyeon"/>
              </a:rPr>
              <a:t>모델링 과정</a:t>
            </a:r>
            <a:r>
              <a:rPr lang="en-US" sz="3200">
                <a:solidFill>
                  <a:srgbClr val="999999"/>
                </a:solidFill>
                <a:latin typeface="Do Hyeon"/>
                <a:ea typeface="Do Hyeon"/>
                <a:cs typeface="Do Hyeon"/>
                <a:sym typeface="Do Hyeon"/>
              </a:rPr>
              <a:t>/ 결과 / 개선</a:t>
            </a:r>
            <a:endParaRPr sz="2200">
              <a:solidFill>
                <a:srgbClr val="999999"/>
              </a:solidFill>
              <a:latin typeface="Do Hyeon"/>
              <a:ea typeface="Do Hyeon"/>
              <a:cs typeface="Do Hyeon"/>
              <a:sym typeface="Do Hye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409" name="Shape 409"/>
        <p:cNvGrpSpPr/>
        <p:nvPr/>
      </p:nvGrpSpPr>
      <p:grpSpPr>
        <a:xfrm>
          <a:off x="0" y="0"/>
          <a:ext cx="0" cy="0"/>
          <a:chOff x="0" y="0"/>
          <a:chExt cx="0" cy="0"/>
        </a:xfrm>
      </p:grpSpPr>
      <p:grpSp>
        <p:nvGrpSpPr>
          <p:cNvPr id="410" name="Google Shape;410;p31"/>
          <p:cNvGrpSpPr/>
          <p:nvPr/>
        </p:nvGrpSpPr>
        <p:grpSpPr>
          <a:xfrm>
            <a:off x="561006" y="426044"/>
            <a:ext cx="17291303" cy="9434909"/>
            <a:chOff x="0" y="-38100"/>
            <a:chExt cx="4554058" cy="2484898"/>
          </a:xfrm>
        </p:grpSpPr>
        <p:sp>
          <p:nvSpPr>
            <p:cNvPr id="411" name="Google Shape;411;p31"/>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31"/>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3" name="Google Shape;413;p31"/>
          <p:cNvSpPr txBox="1"/>
          <p:nvPr/>
        </p:nvSpPr>
        <p:spPr>
          <a:xfrm>
            <a:off x="1430025" y="969183"/>
            <a:ext cx="9063600" cy="1077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99">
                <a:solidFill>
                  <a:srgbClr val="4C6FBF"/>
                </a:solidFill>
                <a:latin typeface="Do Hyeon"/>
                <a:ea typeface="Do Hyeon"/>
                <a:cs typeface="Do Hyeon"/>
                <a:sym typeface="Do Hyeon"/>
              </a:rPr>
              <a:t>모델링</a:t>
            </a:r>
            <a:endParaRPr>
              <a:latin typeface="Do Hyeon"/>
              <a:ea typeface="Do Hyeon"/>
              <a:cs typeface="Do Hyeon"/>
              <a:sym typeface="Do Hyeon"/>
            </a:endParaRPr>
          </a:p>
        </p:txBody>
      </p:sp>
      <p:grpSp>
        <p:nvGrpSpPr>
          <p:cNvPr id="414" name="Google Shape;414;p31"/>
          <p:cNvGrpSpPr/>
          <p:nvPr/>
        </p:nvGrpSpPr>
        <p:grpSpPr>
          <a:xfrm>
            <a:off x="1531259" y="4197177"/>
            <a:ext cx="2484528" cy="3344743"/>
            <a:chOff x="0" y="-38100"/>
            <a:chExt cx="2658102" cy="3578413"/>
          </a:xfrm>
        </p:grpSpPr>
        <p:sp>
          <p:nvSpPr>
            <p:cNvPr id="415" name="Google Shape;415;p31"/>
            <p:cNvSpPr/>
            <p:nvPr/>
          </p:nvSpPr>
          <p:spPr>
            <a:xfrm>
              <a:off x="0" y="0"/>
              <a:ext cx="2658102" cy="3540313"/>
            </a:xfrm>
            <a:custGeom>
              <a:rect b="b" l="l" r="r" t="t"/>
              <a:pathLst>
                <a:path extrusionOk="0" h="3540313" w="2658102">
                  <a:moveTo>
                    <a:pt x="72681" y="0"/>
                  </a:moveTo>
                  <a:lnTo>
                    <a:pt x="2585422" y="0"/>
                  </a:lnTo>
                  <a:cubicBezTo>
                    <a:pt x="2625562" y="0"/>
                    <a:pt x="2658102" y="32540"/>
                    <a:pt x="2658102" y="72681"/>
                  </a:cubicBezTo>
                  <a:lnTo>
                    <a:pt x="2658102" y="3467633"/>
                  </a:lnTo>
                  <a:cubicBezTo>
                    <a:pt x="2658102" y="3507773"/>
                    <a:pt x="2625562" y="3540313"/>
                    <a:pt x="2585422" y="3540313"/>
                  </a:cubicBezTo>
                  <a:lnTo>
                    <a:pt x="72681" y="3540313"/>
                  </a:lnTo>
                  <a:cubicBezTo>
                    <a:pt x="32540" y="3540313"/>
                    <a:pt x="0" y="3507773"/>
                    <a:pt x="0" y="3467633"/>
                  </a:cubicBezTo>
                  <a:lnTo>
                    <a:pt x="0" y="72681"/>
                  </a:lnTo>
                  <a:cubicBezTo>
                    <a:pt x="0" y="32540"/>
                    <a:pt x="32540" y="0"/>
                    <a:pt x="72681"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17" name="Google Shape;417;p31"/>
          <p:cNvGrpSpPr/>
          <p:nvPr/>
        </p:nvGrpSpPr>
        <p:grpSpPr>
          <a:xfrm>
            <a:off x="1415792" y="4318682"/>
            <a:ext cx="2484528" cy="3344743"/>
            <a:chOff x="0" y="-38100"/>
            <a:chExt cx="2658102" cy="3578413"/>
          </a:xfrm>
        </p:grpSpPr>
        <p:sp>
          <p:nvSpPr>
            <p:cNvPr id="418" name="Google Shape;418;p31"/>
            <p:cNvSpPr/>
            <p:nvPr/>
          </p:nvSpPr>
          <p:spPr>
            <a:xfrm>
              <a:off x="0" y="0"/>
              <a:ext cx="2658102" cy="3540313"/>
            </a:xfrm>
            <a:custGeom>
              <a:rect b="b" l="l" r="r" t="t"/>
              <a:pathLst>
                <a:path extrusionOk="0" h="3540313" w="2658102">
                  <a:moveTo>
                    <a:pt x="72681" y="0"/>
                  </a:moveTo>
                  <a:lnTo>
                    <a:pt x="2585422" y="0"/>
                  </a:lnTo>
                  <a:cubicBezTo>
                    <a:pt x="2625562" y="0"/>
                    <a:pt x="2658102" y="32540"/>
                    <a:pt x="2658102" y="72681"/>
                  </a:cubicBezTo>
                  <a:lnTo>
                    <a:pt x="2658102" y="3467633"/>
                  </a:lnTo>
                  <a:cubicBezTo>
                    <a:pt x="2658102" y="3507773"/>
                    <a:pt x="2625562" y="3540313"/>
                    <a:pt x="2585422" y="3540313"/>
                  </a:cubicBezTo>
                  <a:lnTo>
                    <a:pt x="72681" y="3540313"/>
                  </a:lnTo>
                  <a:cubicBezTo>
                    <a:pt x="32540" y="3540313"/>
                    <a:pt x="0" y="3507773"/>
                    <a:pt x="0" y="3467633"/>
                  </a:cubicBezTo>
                  <a:lnTo>
                    <a:pt x="0" y="72681"/>
                  </a:lnTo>
                  <a:cubicBezTo>
                    <a:pt x="0" y="32540"/>
                    <a:pt x="32540" y="0"/>
                    <a:pt x="72681" y="0"/>
                  </a:cubicBezTo>
                  <a:close/>
                </a:path>
              </a:pathLst>
            </a:custGeom>
            <a:solidFill>
              <a:srgbClr val="B1C9EB"/>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0" name="Google Shape;420;p31"/>
          <p:cNvSpPr txBox="1"/>
          <p:nvPr/>
        </p:nvSpPr>
        <p:spPr>
          <a:xfrm>
            <a:off x="1419506" y="5347904"/>
            <a:ext cx="2477100" cy="1486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탐색적 데이터 분석 (EDA) </a:t>
            </a:r>
            <a:endParaRPr b="1" sz="2100">
              <a:solidFill>
                <a:schemeClr val="dk1"/>
              </a:solidFill>
              <a:latin typeface="Heebo"/>
              <a:ea typeface="Heebo"/>
              <a:cs typeface="Heebo"/>
              <a:sym typeface="Heebo"/>
            </a:endParaRPr>
          </a:p>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&amp;</a:t>
            </a:r>
            <a:endParaRPr b="1" sz="2100">
              <a:solidFill>
                <a:schemeClr val="dk1"/>
              </a:solidFill>
              <a:latin typeface="Heebo"/>
              <a:ea typeface="Heebo"/>
              <a:cs typeface="Heebo"/>
              <a:sym typeface="Heebo"/>
            </a:endParaRPr>
          </a:p>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특성 엔지니어링</a:t>
            </a:r>
            <a:endParaRPr b="1" sz="2100">
              <a:solidFill>
                <a:schemeClr val="dk1"/>
              </a:solidFill>
              <a:latin typeface="Heebo"/>
              <a:ea typeface="Heebo"/>
              <a:cs typeface="Heebo"/>
              <a:sym typeface="Heebo"/>
            </a:endParaRPr>
          </a:p>
        </p:txBody>
      </p:sp>
      <p:sp>
        <p:nvSpPr>
          <p:cNvPr id="421" name="Google Shape;421;p31"/>
          <p:cNvSpPr txBox="1"/>
          <p:nvPr/>
        </p:nvSpPr>
        <p:spPr>
          <a:xfrm>
            <a:off x="1444668" y="4611505"/>
            <a:ext cx="1299900" cy="538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lang="en-US" sz="3499">
                <a:solidFill>
                  <a:srgbClr val="FFFFFF"/>
                </a:solidFill>
                <a:latin typeface="Heebo Black"/>
                <a:ea typeface="Heebo Black"/>
                <a:cs typeface="Heebo Black"/>
                <a:sym typeface="Heebo Black"/>
              </a:rPr>
              <a:t>1단계</a:t>
            </a:r>
            <a:endParaRPr sz="2200"/>
          </a:p>
        </p:txBody>
      </p:sp>
      <p:sp>
        <p:nvSpPr>
          <p:cNvPr id="422" name="Google Shape;422;p31"/>
          <p:cNvSpPr txBox="1"/>
          <p:nvPr/>
        </p:nvSpPr>
        <p:spPr>
          <a:xfrm>
            <a:off x="1520875" y="2263800"/>
            <a:ext cx="13281000" cy="13086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3900">
                <a:solidFill>
                  <a:srgbClr val="4C6FBF"/>
                </a:solidFill>
                <a:latin typeface="Do Hyeon"/>
                <a:ea typeface="Do Hyeon"/>
                <a:cs typeface="Do Hyeon"/>
                <a:sym typeface="Do Hyeon"/>
              </a:rPr>
              <a:t>문제 정의: </a:t>
            </a:r>
            <a:r>
              <a:rPr lang="en-US" sz="3900">
                <a:solidFill>
                  <a:srgbClr val="B1C9EB"/>
                </a:solidFill>
                <a:latin typeface="Do Hyeon"/>
                <a:ea typeface="Do Hyeon"/>
                <a:cs typeface="Do Hyeon"/>
                <a:sym typeface="Do Hyeon"/>
              </a:rPr>
              <a:t>예비 창업자가 특정 상권에 특정 업종을 창업했을 시 </a:t>
            </a:r>
            <a:r>
              <a:rPr lang="en-US" sz="3900">
                <a:solidFill>
                  <a:srgbClr val="4C6FBF"/>
                </a:solidFill>
                <a:latin typeface="Do Hyeon"/>
                <a:ea typeface="Do Hyeon"/>
                <a:cs typeface="Do Hyeon"/>
                <a:sym typeface="Do Hyeon"/>
              </a:rPr>
              <a:t>매</a:t>
            </a:r>
            <a:r>
              <a:rPr lang="en-US" sz="3900">
                <a:solidFill>
                  <a:srgbClr val="4C6FBF"/>
                </a:solidFill>
                <a:latin typeface="Do Hyeon"/>
                <a:ea typeface="Do Hyeon"/>
                <a:cs typeface="Do Hyeon"/>
                <a:sym typeface="Do Hyeon"/>
              </a:rPr>
              <a:t>출액 예측</a:t>
            </a:r>
            <a:endParaRPr sz="3900">
              <a:solidFill>
                <a:srgbClr val="4C6FBF"/>
              </a:solidFill>
              <a:latin typeface="Do Hyeon"/>
              <a:ea typeface="Do Hyeon"/>
              <a:cs typeface="Do Hyeon"/>
              <a:sym typeface="Do Hyeon"/>
            </a:endParaRPr>
          </a:p>
          <a:p>
            <a:pPr indent="0" lvl="0" marL="0" marR="0" rtl="0" algn="l">
              <a:lnSpc>
                <a:spcPct val="118002"/>
              </a:lnSpc>
              <a:spcBef>
                <a:spcPts val="0"/>
              </a:spcBef>
              <a:spcAft>
                <a:spcPts val="0"/>
              </a:spcAft>
              <a:buNone/>
            </a:pPr>
            <a:r>
              <a:rPr lang="en-US" sz="3900">
                <a:solidFill>
                  <a:srgbClr val="4C6FBF"/>
                </a:solidFill>
                <a:latin typeface="Do Hyeon"/>
                <a:ea typeface="Do Hyeon"/>
                <a:cs typeface="Do Hyeon"/>
                <a:sym typeface="Do Hyeon"/>
              </a:rPr>
              <a:t>데이터 수집: 서울상권분석 데이터 CSV(분기별 업데이트)</a:t>
            </a:r>
            <a:endParaRPr sz="3900">
              <a:solidFill>
                <a:srgbClr val="4C6FBF"/>
              </a:solidFill>
              <a:latin typeface="Do Hyeon"/>
              <a:ea typeface="Do Hyeon"/>
              <a:cs typeface="Do Hyeon"/>
              <a:sym typeface="Do Hyeon"/>
            </a:endParaRPr>
          </a:p>
        </p:txBody>
      </p:sp>
      <p:sp>
        <p:nvSpPr>
          <p:cNvPr id="423" name="Google Shape;423;p31"/>
          <p:cNvSpPr/>
          <p:nvPr/>
        </p:nvSpPr>
        <p:spPr>
          <a:xfrm>
            <a:off x="4191375" y="5544050"/>
            <a:ext cx="1015200" cy="894000"/>
          </a:xfrm>
          <a:prstGeom prst="rightArrow">
            <a:avLst>
              <a:gd fmla="val 50000" name="adj1"/>
              <a:gd fmla="val 50000" name="adj2"/>
            </a:avLst>
          </a:prstGeom>
          <a:solidFill>
            <a:srgbClr val="4C6F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C6FBF"/>
              </a:solidFill>
              <a:latin typeface="Calibri"/>
              <a:ea typeface="Calibri"/>
              <a:cs typeface="Calibri"/>
              <a:sym typeface="Calibri"/>
            </a:endParaRPr>
          </a:p>
        </p:txBody>
      </p:sp>
      <p:grpSp>
        <p:nvGrpSpPr>
          <p:cNvPr id="424" name="Google Shape;424;p31"/>
          <p:cNvGrpSpPr/>
          <p:nvPr/>
        </p:nvGrpSpPr>
        <p:grpSpPr>
          <a:xfrm>
            <a:off x="5667134" y="4197177"/>
            <a:ext cx="2484528" cy="3344743"/>
            <a:chOff x="0" y="-38100"/>
            <a:chExt cx="2658102" cy="3578413"/>
          </a:xfrm>
        </p:grpSpPr>
        <p:sp>
          <p:nvSpPr>
            <p:cNvPr id="425" name="Google Shape;425;p31"/>
            <p:cNvSpPr/>
            <p:nvPr/>
          </p:nvSpPr>
          <p:spPr>
            <a:xfrm>
              <a:off x="0" y="0"/>
              <a:ext cx="2658102" cy="3540313"/>
            </a:xfrm>
            <a:custGeom>
              <a:rect b="b" l="l" r="r" t="t"/>
              <a:pathLst>
                <a:path extrusionOk="0" h="3540313" w="2658102">
                  <a:moveTo>
                    <a:pt x="72681" y="0"/>
                  </a:moveTo>
                  <a:lnTo>
                    <a:pt x="2585422" y="0"/>
                  </a:lnTo>
                  <a:cubicBezTo>
                    <a:pt x="2625562" y="0"/>
                    <a:pt x="2658102" y="32540"/>
                    <a:pt x="2658102" y="72681"/>
                  </a:cubicBezTo>
                  <a:lnTo>
                    <a:pt x="2658102" y="3467633"/>
                  </a:lnTo>
                  <a:cubicBezTo>
                    <a:pt x="2658102" y="3507773"/>
                    <a:pt x="2625562" y="3540313"/>
                    <a:pt x="2585422" y="3540313"/>
                  </a:cubicBezTo>
                  <a:lnTo>
                    <a:pt x="72681" y="3540313"/>
                  </a:lnTo>
                  <a:cubicBezTo>
                    <a:pt x="32540" y="3540313"/>
                    <a:pt x="0" y="3507773"/>
                    <a:pt x="0" y="3467633"/>
                  </a:cubicBezTo>
                  <a:lnTo>
                    <a:pt x="0" y="72681"/>
                  </a:lnTo>
                  <a:cubicBezTo>
                    <a:pt x="0" y="32540"/>
                    <a:pt x="32540" y="0"/>
                    <a:pt x="72681"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27" name="Google Shape;427;p31"/>
          <p:cNvGrpSpPr/>
          <p:nvPr/>
        </p:nvGrpSpPr>
        <p:grpSpPr>
          <a:xfrm>
            <a:off x="5551667" y="4318682"/>
            <a:ext cx="2484528" cy="3344743"/>
            <a:chOff x="0" y="-38100"/>
            <a:chExt cx="2658102" cy="3578413"/>
          </a:xfrm>
        </p:grpSpPr>
        <p:sp>
          <p:nvSpPr>
            <p:cNvPr id="428" name="Google Shape;428;p31"/>
            <p:cNvSpPr/>
            <p:nvPr/>
          </p:nvSpPr>
          <p:spPr>
            <a:xfrm>
              <a:off x="0" y="0"/>
              <a:ext cx="2658102" cy="3540313"/>
            </a:xfrm>
            <a:custGeom>
              <a:rect b="b" l="l" r="r" t="t"/>
              <a:pathLst>
                <a:path extrusionOk="0" h="3540313" w="2658102">
                  <a:moveTo>
                    <a:pt x="72681" y="0"/>
                  </a:moveTo>
                  <a:lnTo>
                    <a:pt x="2585422" y="0"/>
                  </a:lnTo>
                  <a:cubicBezTo>
                    <a:pt x="2625562" y="0"/>
                    <a:pt x="2658102" y="32540"/>
                    <a:pt x="2658102" y="72681"/>
                  </a:cubicBezTo>
                  <a:lnTo>
                    <a:pt x="2658102" y="3467633"/>
                  </a:lnTo>
                  <a:cubicBezTo>
                    <a:pt x="2658102" y="3507773"/>
                    <a:pt x="2625562" y="3540313"/>
                    <a:pt x="2585422" y="3540313"/>
                  </a:cubicBezTo>
                  <a:lnTo>
                    <a:pt x="72681" y="3540313"/>
                  </a:lnTo>
                  <a:cubicBezTo>
                    <a:pt x="32540" y="3540313"/>
                    <a:pt x="0" y="3507773"/>
                    <a:pt x="0" y="3467633"/>
                  </a:cubicBezTo>
                  <a:lnTo>
                    <a:pt x="0" y="72681"/>
                  </a:lnTo>
                  <a:cubicBezTo>
                    <a:pt x="0" y="32540"/>
                    <a:pt x="32540" y="0"/>
                    <a:pt x="72681" y="0"/>
                  </a:cubicBezTo>
                  <a:close/>
                </a:path>
              </a:pathLst>
            </a:custGeom>
            <a:solidFill>
              <a:srgbClr val="B1C9EB"/>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0" name="Google Shape;430;p31"/>
          <p:cNvSpPr txBox="1"/>
          <p:nvPr/>
        </p:nvSpPr>
        <p:spPr>
          <a:xfrm>
            <a:off x="5555381" y="5929754"/>
            <a:ext cx="2477100" cy="323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모델 선택</a:t>
            </a:r>
            <a:endParaRPr b="1" sz="2100">
              <a:solidFill>
                <a:schemeClr val="dk1"/>
              </a:solidFill>
              <a:latin typeface="Heebo"/>
              <a:ea typeface="Heebo"/>
              <a:cs typeface="Heebo"/>
              <a:sym typeface="Heebo"/>
            </a:endParaRPr>
          </a:p>
        </p:txBody>
      </p:sp>
      <p:sp>
        <p:nvSpPr>
          <p:cNvPr id="431" name="Google Shape;431;p31"/>
          <p:cNvSpPr txBox="1"/>
          <p:nvPr/>
        </p:nvSpPr>
        <p:spPr>
          <a:xfrm>
            <a:off x="5656743" y="4611505"/>
            <a:ext cx="1299900" cy="538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lang="en-US" sz="3499">
                <a:solidFill>
                  <a:srgbClr val="FFFFFF"/>
                </a:solidFill>
                <a:latin typeface="Heebo Black"/>
                <a:ea typeface="Heebo Black"/>
                <a:cs typeface="Heebo Black"/>
                <a:sym typeface="Heebo Black"/>
              </a:rPr>
              <a:t>2</a:t>
            </a:r>
            <a:r>
              <a:rPr lang="en-US" sz="3499">
                <a:solidFill>
                  <a:srgbClr val="FFFFFF"/>
                </a:solidFill>
                <a:latin typeface="Heebo Black"/>
                <a:ea typeface="Heebo Black"/>
                <a:cs typeface="Heebo Black"/>
                <a:sym typeface="Heebo Black"/>
              </a:rPr>
              <a:t>단계</a:t>
            </a:r>
            <a:endParaRPr sz="2200"/>
          </a:p>
        </p:txBody>
      </p:sp>
      <p:sp>
        <p:nvSpPr>
          <p:cNvPr id="432" name="Google Shape;432;p31"/>
          <p:cNvSpPr/>
          <p:nvPr/>
        </p:nvSpPr>
        <p:spPr>
          <a:xfrm>
            <a:off x="8327250" y="5544050"/>
            <a:ext cx="1015200" cy="894000"/>
          </a:xfrm>
          <a:prstGeom prst="rightArrow">
            <a:avLst>
              <a:gd fmla="val 50000" name="adj1"/>
              <a:gd fmla="val 50000" name="adj2"/>
            </a:avLst>
          </a:prstGeom>
          <a:solidFill>
            <a:srgbClr val="4C6F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C6FBF"/>
              </a:solidFill>
              <a:latin typeface="Calibri"/>
              <a:ea typeface="Calibri"/>
              <a:cs typeface="Calibri"/>
              <a:sym typeface="Calibri"/>
            </a:endParaRPr>
          </a:p>
        </p:txBody>
      </p:sp>
      <p:grpSp>
        <p:nvGrpSpPr>
          <p:cNvPr id="433" name="Google Shape;433;p31"/>
          <p:cNvGrpSpPr/>
          <p:nvPr/>
        </p:nvGrpSpPr>
        <p:grpSpPr>
          <a:xfrm>
            <a:off x="9803009" y="4197177"/>
            <a:ext cx="2484528" cy="3344743"/>
            <a:chOff x="0" y="-38100"/>
            <a:chExt cx="2658102" cy="3578413"/>
          </a:xfrm>
        </p:grpSpPr>
        <p:sp>
          <p:nvSpPr>
            <p:cNvPr id="434" name="Google Shape;434;p31"/>
            <p:cNvSpPr/>
            <p:nvPr/>
          </p:nvSpPr>
          <p:spPr>
            <a:xfrm>
              <a:off x="0" y="0"/>
              <a:ext cx="2658102" cy="3540313"/>
            </a:xfrm>
            <a:custGeom>
              <a:rect b="b" l="l" r="r" t="t"/>
              <a:pathLst>
                <a:path extrusionOk="0" h="3540313" w="2658102">
                  <a:moveTo>
                    <a:pt x="72681" y="0"/>
                  </a:moveTo>
                  <a:lnTo>
                    <a:pt x="2585422" y="0"/>
                  </a:lnTo>
                  <a:cubicBezTo>
                    <a:pt x="2625562" y="0"/>
                    <a:pt x="2658102" y="32540"/>
                    <a:pt x="2658102" y="72681"/>
                  </a:cubicBezTo>
                  <a:lnTo>
                    <a:pt x="2658102" y="3467633"/>
                  </a:lnTo>
                  <a:cubicBezTo>
                    <a:pt x="2658102" y="3507773"/>
                    <a:pt x="2625562" y="3540313"/>
                    <a:pt x="2585422" y="3540313"/>
                  </a:cubicBezTo>
                  <a:lnTo>
                    <a:pt x="72681" y="3540313"/>
                  </a:lnTo>
                  <a:cubicBezTo>
                    <a:pt x="32540" y="3540313"/>
                    <a:pt x="0" y="3507773"/>
                    <a:pt x="0" y="3467633"/>
                  </a:cubicBezTo>
                  <a:lnTo>
                    <a:pt x="0" y="72681"/>
                  </a:lnTo>
                  <a:cubicBezTo>
                    <a:pt x="0" y="32540"/>
                    <a:pt x="32540" y="0"/>
                    <a:pt x="72681"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36" name="Google Shape;436;p31"/>
          <p:cNvGrpSpPr/>
          <p:nvPr/>
        </p:nvGrpSpPr>
        <p:grpSpPr>
          <a:xfrm>
            <a:off x="9687542" y="4318682"/>
            <a:ext cx="2484528" cy="3344743"/>
            <a:chOff x="0" y="-38100"/>
            <a:chExt cx="2658102" cy="3578413"/>
          </a:xfrm>
        </p:grpSpPr>
        <p:sp>
          <p:nvSpPr>
            <p:cNvPr id="437" name="Google Shape;437;p31"/>
            <p:cNvSpPr/>
            <p:nvPr/>
          </p:nvSpPr>
          <p:spPr>
            <a:xfrm>
              <a:off x="0" y="0"/>
              <a:ext cx="2658102" cy="3540313"/>
            </a:xfrm>
            <a:custGeom>
              <a:rect b="b" l="l" r="r" t="t"/>
              <a:pathLst>
                <a:path extrusionOk="0" h="3540313" w="2658102">
                  <a:moveTo>
                    <a:pt x="72681" y="0"/>
                  </a:moveTo>
                  <a:lnTo>
                    <a:pt x="2585422" y="0"/>
                  </a:lnTo>
                  <a:cubicBezTo>
                    <a:pt x="2625562" y="0"/>
                    <a:pt x="2658102" y="32540"/>
                    <a:pt x="2658102" y="72681"/>
                  </a:cubicBezTo>
                  <a:lnTo>
                    <a:pt x="2658102" y="3467633"/>
                  </a:lnTo>
                  <a:cubicBezTo>
                    <a:pt x="2658102" y="3507773"/>
                    <a:pt x="2625562" y="3540313"/>
                    <a:pt x="2585422" y="3540313"/>
                  </a:cubicBezTo>
                  <a:lnTo>
                    <a:pt x="72681" y="3540313"/>
                  </a:lnTo>
                  <a:cubicBezTo>
                    <a:pt x="32540" y="3540313"/>
                    <a:pt x="0" y="3507773"/>
                    <a:pt x="0" y="3467633"/>
                  </a:cubicBezTo>
                  <a:lnTo>
                    <a:pt x="0" y="72681"/>
                  </a:lnTo>
                  <a:cubicBezTo>
                    <a:pt x="0" y="32540"/>
                    <a:pt x="32540" y="0"/>
                    <a:pt x="72681" y="0"/>
                  </a:cubicBezTo>
                  <a:close/>
                </a:path>
              </a:pathLst>
            </a:custGeom>
            <a:solidFill>
              <a:srgbClr val="B1C9EB"/>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9" name="Google Shape;439;p31"/>
          <p:cNvSpPr txBox="1"/>
          <p:nvPr/>
        </p:nvSpPr>
        <p:spPr>
          <a:xfrm>
            <a:off x="9691256" y="5541854"/>
            <a:ext cx="2477100" cy="10989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모델 훈련</a:t>
            </a:r>
            <a:endParaRPr b="1" sz="2100">
              <a:solidFill>
                <a:schemeClr val="dk1"/>
              </a:solidFill>
              <a:latin typeface="Heebo"/>
              <a:ea typeface="Heebo"/>
              <a:cs typeface="Heebo"/>
              <a:sym typeface="Heebo"/>
            </a:endParaRPr>
          </a:p>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&amp;</a:t>
            </a:r>
            <a:endParaRPr b="1" sz="2100">
              <a:solidFill>
                <a:schemeClr val="dk1"/>
              </a:solidFill>
              <a:latin typeface="Heebo"/>
              <a:ea typeface="Heebo"/>
              <a:cs typeface="Heebo"/>
              <a:sym typeface="Heebo"/>
            </a:endParaRPr>
          </a:p>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모델 평가</a:t>
            </a:r>
            <a:endParaRPr b="1" sz="2100">
              <a:solidFill>
                <a:schemeClr val="dk1"/>
              </a:solidFill>
              <a:latin typeface="Heebo"/>
              <a:ea typeface="Heebo"/>
              <a:cs typeface="Heebo"/>
              <a:sym typeface="Heebo"/>
            </a:endParaRPr>
          </a:p>
        </p:txBody>
      </p:sp>
      <p:sp>
        <p:nvSpPr>
          <p:cNvPr id="440" name="Google Shape;440;p31"/>
          <p:cNvSpPr txBox="1"/>
          <p:nvPr/>
        </p:nvSpPr>
        <p:spPr>
          <a:xfrm>
            <a:off x="9792618" y="4611505"/>
            <a:ext cx="1299900" cy="538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lang="en-US" sz="3499">
                <a:solidFill>
                  <a:srgbClr val="FFFFFF"/>
                </a:solidFill>
                <a:latin typeface="Heebo Black"/>
                <a:ea typeface="Heebo Black"/>
                <a:cs typeface="Heebo Black"/>
                <a:sym typeface="Heebo Black"/>
              </a:rPr>
              <a:t>3</a:t>
            </a:r>
            <a:r>
              <a:rPr lang="en-US" sz="3499">
                <a:solidFill>
                  <a:srgbClr val="FFFFFF"/>
                </a:solidFill>
                <a:latin typeface="Heebo Black"/>
                <a:ea typeface="Heebo Black"/>
                <a:cs typeface="Heebo Black"/>
                <a:sym typeface="Heebo Black"/>
              </a:rPr>
              <a:t>단계</a:t>
            </a:r>
            <a:endParaRPr sz="2200"/>
          </a:p>
        </p:txBody>
      </p:sp>
      <p:sp>
        <p:nvSpPr>
          <p:cNvPr id="441" name="Google Shape;441;p31"/>
          <p:cNvSpPr/>
          <p:nvPr/>
        </p:nvSpPr>
        <p:spPr>
          <a:xfrm>
            <a:off x="12463125" y="5544050"/>
            <a:ext cx="1015200" cy="894000"/>
          </a:xfrm>
          <a:prstGeom prst="rightArrow">
            <a:avLst>
              <a:gd fmla="val 50000" name="adj1"/>
              <a:gd fmla="val 50000" name="adj2"/>
            </a:avLst>
          </a:prstGeom>
          <a:solidFill>
            <a:srgbClr val="4C6F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C6FBF"/>
              </a:solidFill>
              <a:latin typeface="Calibri"/>
              <a:ea typeface="Calibri"/>
              <a:cs typeface="Calibri"/>
              <a:sym typeface="Calibri"/>
            </a:endParaRPr>
          </a:p>
        </p:txBody>
      </p:sp>
      <p:grpSp>
        <p:nvGrpSpPr>
          <p:cNvPr id="442" name="Google Shape;442;p31"/>
          <p:cNvGrpSpPr/>
          <p:nvPr/>
        </p:nvGrpSpPr>
        <p:grpSpPr>
          <a:xfrm>
            <a:off x="14339909" y="4197177"/>
            <a:ext cx="2484528" cy="3344743"/>
            <a:chOff x="0" y="-38100"/>
            <a:chExt cx="2658102" cy="3578413"/>
          </a:xfrm>
        </p:grpSpPr>
        <p:sp>
          <p:nvSpPr>
            <p:cNvPr id="443" name="Google Shape;443;p31"/>
            <p:cNvSpPr/>
            <p:nvPr/>
          </p:nvSpPr>
          <p:spPr>
            <a:xfrm>
              <a:off x="0" y="0"/>
              <a:ext cx="2658102" cy="3540313"/>
            </a:xfrm>
            <a:custGeom>
              <a:rect b="b" l="l" r="r" t="t"/>
              <a:pathLst>
                <a:path extrusionOk="0" h="3540313" w="2658102">
                  <a:moveTo>
                    <a:pt x="72681" y="0"/>
                  </a:moveTo>
                  <a:lnTo>
                    <a:pt x="2585422" y="0"/>
                  </a:lnTo>
                  <a:cubicBezTo>
                    <a:pt x="2625562" y="0"/>
                    <a:pt x="2658102" y="32540"/>
                    <a:pt x="2658102" y="72681"/>
                  </a:cubicBezTo>
                  <a:lnTo>
                    <a:pt x="2658102" y="3467633"/>
                  </a:lnTo>
                  <a:cubicBezTo>
                    <a:pt x="2658102" y="3507773"/>
                    <a:pt x="2625562" y="3540313"/>
                    <a:pt x="2585422" y="3540313"/>
                  </a:cubicBezTo>
                  <a:lnTo>
                    <a:pt x="72681" y="3540313"/>
                  </a:lnTo>
                  <a:cubicBezTo>
                    <a:pt x="32540" y="3540313"/>
                    <a:pt x="0" y="3507773"/>
                    <a:pt x="0" y="3467633"/>
                  </a:cubicBezTo>
                  <a:lnTo>
                    <a:pt x="0" y="72681"/>
                  </a:lnTo>
                  <a:cubicBezTo>
                    <a:pt x="0" y="32540"/>
                    <a:pt x="32540" y="0"/>
                    <a:pt x="72681"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5" name="Google Shape;445;p31"/>
          <p:cNvGrpSpPr/>
          <p:nvPr/>
        </p:nvGrpSpPr>
        <p:grpSpPr>
          <a:xfrm>
            <a:off x="14224442" y="4318682"/>
            <a:ext cx="2484528" cy="3344743"/>
            <a:chOff x="0" y="-38100"/>
            <a:chExt cx="2658102" cy="3578413"/>
          </a:xfrm>
        </p:grpSpPr>
        <p:sp>
          <p:nvSpPr>
            <p:cNvPr id="446" name="Google Shape;446;p31"/>
            <p:cNvSpPr/>
            <p:nvPr/>
          </p:nvSpPr>
          <p:spPr>
            <a:xfrm>
              <a:off x="0" y="0"/>
              <a:ext cx="2658102" cy="3540313"/>
            </a:xfrm>
            <a:custGeom>
              <a:rect b="b" l="l" r="r" t="t"/>
              <a:pathLst>
                <a:path extrusionOk="0" h="3540313" w="2658102">
                  <a:moveTo>
                    <a:pt x="72681" y="0"/>
                  </a:moveTo>
                  <a:lnTo>
                    <a:pt x="2585422" y="0"/>
                  </a:lnTo>
                  <a:cubicBezTo>
                    <a:pt x="2625562" y="0"/>
                    <a:pt x="2658102" y="32540"/>
                    <a:pt x="2658102" y="72681"/>
                  </a:cubicBezTo>
                  <a:lnTo>
                    <a:pt x="2658102" y="3467633"/>
                  </a:lnTo>
                  <a:cubicBezTo>
                    <a:pt x="2658102" y="3507773"/>
                    <a:pt x="2625562" y="3540313"/>
                    <a:pt x="2585422" y="3540313"/>
                  </a:cubicBezTo>
                  <a:lnTo>
                    <a:pt x="72681" y="3540313"/>
                  </a:lnTo>
                  <a:cubicBezTo>
                    <a:pt x="32540" y="3540313"/>
                    <a:pt x="0" y="3507773"/>
                    <a:pt x="0" y="3467633"/>
                  </a:cubicBezTo>
                  <a:lnTo>
                    <a:pt x="0" y="72681"/>
                  </a:lnTo>
                  <a:cubicBezTo>
                    <a:pt x="0" y="32540"/>
                    <a:pt x="32540" y="0"/>
                    <a:pt x="72681" y="0"/>
                  </a:cubicBezTo>
                  <a:close/>
                </a:path>
              </a:pathLst>
            </a:custGeom>
            <a:solidFill>
              <a:srgbClr val="B1C9EB"/>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8" name="Google Shape;448;p31"/>
          <p:cNvSpPr txBox="1"/>
          <p:nvPr/>
        </p:nvSpPr>
        <p:spPr>
          <a:xfrm>
            <a:off x="14228156" y="5347904"/>
            <a:ext cx="2477100" cy="14868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하이퍼파라미터 </a:t>
            </a:r>
            <a:endParaRPr b="1" sz="2100">
              <a:solidFill>
                <a:schemeClr val="dk1"/>
              </a:solidFill>
              <a:latin typeface="Heebo"/>
              <a:ea typeface="Heebo"/>
              <a:cs typeface="Heebo"/>
              <a:sym typeface="Heebo"/>
            </a:endParaRPr>
          </a:p>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튜닝</a:t>
            </a:r>
            <a:endParaRPr b="1" sz="2100">
              <a:solidFill>
                <a:schemeClr val="dk1"/>
              </a:solidFill>
              <a:latin typeface="Heebo"/>
              <a:ea typeface="Heebo"/>
              <a:cs typeface="Heebo"/>
              <a:sym typeface="Heebo"/>
            </a:endParaRPr>
          </a:p>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&amp;</a:t>
            </a:r>
            <a:endParaRPr b="1" sz="2100">
              <a:solidFill>
                <a:schemeClr val="dk1"/>
              </a:solidFill>
              <a:latin typeface="Heebo"/>
              <a:ea typeface="Heebo"/>
              <a:cs typeface="Heebo"/>
              <a:sym typeface="Heebo"/>
            </a:endParaRPr>
          </a:p>
          <a:p>
            <a:pPr indent="0" lvl="0" marL="0" marR="0" rtl="0" algn="ctr">
              <a:lnSpc>
                <a:spcPct val="120000"/>
              </a:lnSpc>
              <a:spcBef>
                <a:spcPts val="0"/>
              </a:spcBef>
              <a:spcAft>
                <a:spcPts val="0"/>
              </a:spcAft>
              <a:buNone/>
            </a:pPr>
            <a:r>
              <a:rPr b="1" lang="en-US" sz="2100">
                <a:solidFill>
                  <a:schemeClr val="dk1"/>
                </a:solidFill>
                <a:latin typeface="Heebo"/>
                <a:ea typeface="Heebo"/>
                <a:cs typeface="Heebo"/>
                <a:sym typeface="Heebo"/>
              </a:rPr>
              <a:t>모델 검증</a:t>
            </a:r>
            <a:endParaRPr b="1" sz="2100">
              <a:solidFill>
                <a:schemeClr val="dk1"/>
              </a:solidFill>
              <a:latin typeface="Heebo"/>
              <a:ea typeface="Heebo"/>
              <a:cs typeface="Heebo"/>
              <a:sym typeface="Heebo"/>
            </a:endParaRPr>
          </a:p>
        </p:txBody>
      </p:sp>
      <p:sp>
        <p:nvSpPr>
          <p:cNvPr id="449" name="Google Shape;449;p31"/>
          <p:cNvSpPr txBox="1"/>
          <p:nvPr/>
        </p:nvSpPr>
        <p:spPr>
          <a:xfrm>
            <a:off x="14329518" y="4611505"/>
            <a:ext cx="1299900" cy="538500"/>
          </a:xfrm>
          <a:prstGeom prst="rect">
            <a:avLst/>
          </a:prstGeom>
          <a:noFill/>
          <a:ln>
            <a:noFill/>
          </a:ln>
        </p:spPr>
        <p:txBody>
          <a:bodyPr anchorCtr="0" anchor="t" bIns="0" lIns="0" spcFirstLastPara="1" rIns="0" wrap="square" tIns="0">
            <a:spAutoFit/>
          </a:bodyPr>
          <a:lstStyle/>
          <a:p>
            <a:pPr indent="0" lvl="0" marL="0" marR="0" rtl="0" algn="ctr">
              <a:lnSpc>
                <a:spcPct val="120007"/>
              </a:lnSpc>
              <a:spcBef>
                <a:spcPts val="0"/>
              </a:spcBef>
              <a:spcAft>
                <a:spcPts val="0"/>
              </a:spcAft>
              <a:buNone/>
            </a:pPr>
            <a:r>
              <a:rPr lang="en-US" sz="3499">
                <a:solidFill>
                  <a:srgbClr val="FFFFFF"/>
                </a:solidFill>
                <a:latin typeface="Heebo Black"/>
                <a:ea typeface="Heebo Black"/>
                <a:cs typeface="Heebo Black"/>
                <a:sym typeface="Heebo Black"/>
              </a:rPr>
              <a:t>4</a:t>
            </a:r>
            <a:r>
              <a:rPr lang="en-US" sz="3499">
                <a:solidFill>
                  <a:srgbClr val="FFFFFF"/>
                </a:solidFill>
                <a:latin typeface="Heebo Black"/>
                <a:ea typeface="Heebo Black"/>
                <a:cs typeface="Heebo Black"/>
                <a:sym typeface="Heebo Black"/>
              </a:rPr>
              <a:t>단계</a:t>
            </a:r>
            <a:endParaRPr sz="2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104" name="Shape 104"/>
        <p:cNvGrpSpPr/>
        <p:nvPr/>
      </p:nvGrpSpPr>
      <p:grpSpPr>
        <a:xfrm>
          <a:off x="0" y="0"/>
          <a:ext cx="0" cy="0"/>
          <a:chOff x="0" y="0"/>
          <a:chExt cx="0" cy="0"/>
        </a:xfrm>
      </p:grpSpPr>
      <p:grpSp>
        <p:nvGrpSpPr>
          <p:cNvPr id="105" name="Google Shape;105;p14"/>
          <p:cNvGrpSpPr/>
          <p:nvPr/>
        </p:nvGrpSpPr>
        <p:grpSpPr>
          <a:xfrm>
            <a:off x="498406" y="353744"/>
            <a:ext cx="17291303" cy="9434909"/>
            <a:chOff x="0" y="-38100"/>
            <a:chExt cx="4554058" cy="2484898"/>
          </a:xfrm>
        </p:grpSpPr>
        <p:sp>
          <p:nvSpPr>
            <p:cNvPr id="106" name="Google Shape;106;p14"/>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08" name="Google Shape;108;p14"/>
          <p:cNvGrpSpPr/>
          <p:nvPr/>
        </p:nvGrpSpPr>
        <p:grpSpPr>
          <a:xfrm>
            <a:off x="1517248" y="2493500"/>
            <a:ext cx="4489113" cy="3230782"/>
            <a:chOff x="0" y="-38100"/>
            <a:chExt cx="1356514" cy="850900"/>
          </a:xfrm>
        </p:grpSpPr>
        <p:sp>
          <p:nvSpPr>
            <p:cNvPr id="109" name="Google Shape;109;p14"/>
            <p:cNvSpPr/>
            <p:nvPr/>
          </p:nvSpPr>
          <p:spPr>
            <a:xfrm>
              <a:off x="3" y="-2"/>
              <a:ext cx="1356512" cy="796854"/>
            </a:xfrm>
            <a:custGeom>
              <a:rect b="b" l="l" r="r" t="t"/>
              <a:pathLst>
                <a:path extrusionOk="0" h="796854" w="1577339">
                  <a:moveTo>
                    <a:pt x="0" y="0"/>
                  </a:moveTo>
                  <a:lnTo>
                    <a:pt x="1577339" y="0"/>
                  </a:lnTo>
                  <a:lnTo>
                    <a:pt x="1577339" y="796854"/>
                  </a:lnTo>
                  <a:lnTo>
                    <a:pt x="0" y="796854"/>
                  </a:lnTo>
                  <a:close/>
                </a:path>
              </a:pathLst>
            </a:custGeom>
            <a:solidFill>
              <a:srgbClr val="B1C9EB"/>
            </a:solidFill>
            <a:ln cap="flat" cmpd="sng" w="57150">
              <a:solidFill>
                <a:srgbClr val="4C6FBF"/>
              </a:solidFill>
              <a:prstDash val="solid"/>
              <a:round/>
              <a:headEnd len="sm" w="sm" type="none"/>
              <a:tailEnd len="sm" w="sm" type="none"/>
            </a:ln>
          </p:spPr>
        </p:sp>
        <p:sp>
          <p:nvSpPr>
            <p:cNvPr id="110" name="Google Shape;110;p14"/>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11" name="Google Shape;111;p14"/>
          <p:cNvSpPr txBox="1"/>
          <p:nvPr/>
        </p:nvSpPr>
        <p:spPr>
          <a:xfrm>
            <a:off x="9623728" y="2590098"/>
            <a:ext cx="3086100" cy="3230759"/>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sp>
        <p:nvSpPr>
          <p:cNvPr id="112" name="Google Shape;112;p14"/>
          <p:cNvSpPr/>
          <p:nvPr/>
        </p:nvSpPr>
        <p:spPr>
          <a:xfrm>
            <a:off x="18483022" y="5724109"/>
            <a:ext cx="5384810" cy="4597282"/>
          </a:xfrm>
          <a:custGeom>
            <a:rect b="b" l="l" r="r" t="t"/>
            <a:pathLst>
              <a:path extrusionOk="0" h="4597282" w="5384810">
                <a:moveTo>
                  <a:pt x="0" y="0"/>
                </a:moveTo>
                <a:lnTo>
                  <a:pt x="5384810" y="0"/>
                </a:lnTo>
                <a:lnTo>
                  <a:pt x="5384810" y="4597282"/>
                </a:lnTo>
                <a:lnTo>
                  <a:pt x="0" y="4597282"/>
                </a:lnTo>
                <a:lnTo>
                  <a:pt x="0" y="0"/>
                </a:lnTo>
                <a:close/>
              </a:path>
            </a:pathLst>
          </a:custGeom>
          <a:blipFill rotWithShape="1">
            <a:blip r:embed="rId3">
              <a:alphaModFix/>
            </a:blip>
            <a:stretch>
              <a:fillRect b="0" l="0" r="0" t="0"/>
            </a:stretch>
          </a:blipFill>
          <a:ln>
            <a:noFill/>
          </a:ln>
        </p:spPr>
      </p:sp>
      <p:sp>
        <p:nvSpPr>
          <p:cNvPr id="113" name="Google Shape;113;p14"/>
          <p:cNvSpPr txBox="1"/>
          <p:nvPr/>
        </p:nvSpPr>
        <p:spPr>
          <a:xfrm>
            <a:off x="3196156" y="1027575"/>
            <a:ext cx="12116100" cy="11697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7599">
                <a:solidFill>
                  <a:srgbClr val="4C6FBF"/>
                </a:solidFill>
                <a:latin typeface="Heebo Black"/>
                <a:ea typeface="Heebo Black"/>
                <a:cs typeface="Heebo Black"/>
                <a:sym typeface="Heebo Black"/>
              </a:rPr>
              <a:t>INDEX</a:t>
            </a:r>
            <a:endParaRPr sz="2000"/>
          </a:p>
        </p:txBody>
      </p:sp>
      <p:sp>
        <p:nvSpPr>
          <p:cNvPr id="114" name="Google Shape;114;p14"/>
          <p:cNvSpPr txBox="1"/>
          <p:nvPr/>
        </p:nvSpPr>
        <p:spPr>
          <a:xfrm>
            <a:off x="1621301" y="2870250"/>
            <a:ext cx="1275600" cy="10005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6500" u="none" cap="none" strike="noStrike">
                <a:solidFill>
                  <a:srgbClr val="FFFFFF"/>
                </a:solidFill>
                <a:latin typeface="Heebo Black"/>
                <a:ea typeface="Heebo Black"/>
                <a:cs typeface="Heebo Black"/>
                <a:sym typeface="Heebo Black"/>
              </a:rPr>
              <a:t>0</a:t>
            </a:r>
            <a:r>
              <a:rPr b="0" i="0" lang="en-US" sz="6500" u="none" cap="none" strike="noStrike">
                <a:solidFill>
                  <a:srgbClr val="FFFFFF"/>
                </a:solidFill>
                <a:latin typeface="Heebo Black"/>
                <a:ea typeface="Heebo Black"/>
                <a:cs typeface="Heebo Black"/>
                <a:sym typeface="Heebo Black"/>
              </a:rPr>
              <a:t>1</a:t>
            </a:r>
            <a:endParaRPr sz="6500"/>
          </a:p>
        </p:txBody>
      </p:sp>
      <p:sp>
        <p:nvSpPr>
          <p:cNvPr id="115" name="Google Shape;115;p14"/>
          <p:cNvSpPr txBox="1"/>
          <p:nvPr/>
        </p:nvSpPr>
        <p:spPr>
          <a:xfrm>
            <a:off x="11521613" y="2849059"/>
            <a:ext cx="2193189" cy="1575197"/>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9996" u="none" cap="none" strike="noStrike">
                <a:solidFill>
                  <a:srgbClr val="FFFFFF"/>
                </a:solidFill>
                <a:latin typeface="Heebo Black"/>
                <a:ea typeface="Heebo Black"/>
                <a:cs typeface="Heebo Black"/>
                <a:sym typeface="Heebo Black"/>
              </a:rPr>
              <a:t>02</a:t>
            </a:r>
            <a:endParaRPr/>
          </a:p>
        </p:txBody>
      </p:sp>
      <p:sp>
        <p:nvSpPr>
          <p:cNvPr id="116" name="Google Shape;116;p14"/>
          <p:cNvSpPr txBox="1"/>
          <p:nvPr/>
        </p:nvSpPr>
        <p:spPr>
          <a:xfrm>
            <a:off x="11521613" y="6213697"/>
            <a:ext cx="2193189" cy="1575197"/>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9996" u="none" cap="none" strike="noStrike">
                <a:solidFill>
                  <a:srgbClr val="FFFFFF"/>
                </a:solidFill>
                <a:latin typeface="Heebo Black"/>
                <a:ea typeface="Heebo Black"/>
                <a:cs typeface="Heebo Black"/>
                <a:sym typeface="Heebo Black"/>
              </a:rPr>
              <a:t>04</a:t>
            </a:r>
            <a:endParaRPr/>
          </a:p>
        </p:txBody>
      </p:sp>
      <p:sp>
        <p:nvSpPr>
          <p:cNvPr id="117" name="Google Shape;117;p14"/>
          <p:cNvSpPr txBox="1"/>
          <p:nvPr/>
        </p:nvSpPr>
        <p:spPr>
          <a:xfrm>
            <a:off x="2823225" y="3870750"/>
            <a:ext cx="3086100" cy="152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00">
                <a:solidFill>
                  <a:schemeClr val="lt1"/>
                </a:solidFill>
                <a:latin typeface="Do Hyeon"/>
                <a:ea typeface="Do Hyeon"/>
                <a:cs typeface="Do Hyeon"/>
                <a:sym typeface="Do Hyeon"/>
              </a:rPr>
              <a:t>주제 선정 배경</a:t>
            </a:r>
            <a:endParaRPr sz="2600">
              <a:solidFill>
                <a:schemeClr val="lt1"/>
              </a:solidFill>
              <a:latin typeface="Do Hyeon"/>
              <a:ea typeface="Do Hyeon"/>
              <a:cs typeface="Do Hyeon"/>
              <a:sym typeface="Do Hyeon"/>
            </a:endParaRPr>
          </a:p>
          <a:p>
            <a:pPr indent="0" lvl="0" marL="0" marR="0" rtl="0" algn="l">
              <a:lnSpc>
                <a:spcPct val="140000"/>
              </a:lnSpc>
              <a:spcBef>
                <a:spcPts val="0"/>
              </a:spcBef>
              <a:spcAft>
                <a:spcPts val="0"/>
              </a:spcAft>
              <a:buNone/>
            </a:pPr>
            <a:r>
              <a:rPr lang="en-US" sz="2600">
                <a:solidFill>
                  <a:schemeClr val="lt1"/>
                </a:solidFill>
                <a:latin typeface="Do Hyeon"/>
                <a:ea typeface="Do Hyeon"/>
                <a:cs typeface="Do Hyeon"/>
                <a:sym typeface="Do Hyeon"/>
              </a:rPr>
              <a:t>서비스 소개</a:t>
            </a:r>
            <a:endParaRPr sz="2600">
              <a:solidFill>
                <a:schemeClr val="lt1"/>
              </a:solidFill>
              <a:latin typeface="Do Hyeon"/>
              <a:ea typeface="Do Hyeon"/>
              <a:cs typeface="Do Hyeon"/>
              <a:sym typeface="Do Hyeon"/>
            </a:endParaRPr>
          </a:p>
          <a:p>
            <a:pPr indent="0" lvl="0" marL="0" marR="0" rtl="0" algn="l">
              <a:lnSpc>
                <a:spcPct val="140000"/>
              </a:lnSpc>
              <a:spcBef>
                <a:spcPts val="0"/>
              </a:spcBef>
              <a:spcAft>
                <a:spcPts val="0"/>
              </a:spcAft>
              <a:buNone/>
            </a:pPr>
            <a:r>
              <a:rPr lang="en-US" sz="2600">
                <a:solidFill>
                  <a:schemeClr val="lt1"/>
                </a:solidFill>
                <a:latin typeface="Do Hyeon"/>
                <a:ea typeface="Do Hyeon"/>
                <a:cs typeface="Do Hyeon"/>
                <a:sym typeface="Do Hyeon"/>
              </a:rPr>
              <a:t>NABC</a:t>
            </a:r>
            <a:endParaRPr sz="2600">
              <a:solidFill>
                <a:schemeClr val="lt1"/>
              </a:solidFill>
              <a:latin typeface="Do Hyeon"/>
              <a:ea typeface="Do Hyeon"/>
              <a:cs typeface="Do Hyeon"/>
              <a:sym typeface="Do Hyeon"/>
            </a:endParaRPr>
          </a:p>
        </p:txBody>
      </p:sp>
      <p:sp>
        <p:nvSpPr>
          <p:cNvPr id="118" name="Google Shape;118;p14"/>
          <p:cNvSpPr txBox="1"/>
          <p:nvPr/>
        </p:nvSpPr>
        <p:spPr>
          <a:xfrm>
            <a:off x="2476074" y="3101850"/>
            <a:ext cx="32940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4C6FBF"/>
                </a:solidFill>
                <a:latin typeface="Do Hyeon"/>
                <a:ea typeface="Do Hyeon"/>
                <a:cs typeface="Do Hyeon"/>
                <a:sym typeface="Do Hyeon"/>
              </a:rPr>
              <a:t>프로젝트 소개</a:t>
            </a:r>
            <a:endParaRPr sz="4000">
              <a:latin typeface="Do Hyeon"/>
              <a:ea typeface="Do Hyeon"/>
              <a:cs typeface="Do Hyeon"/>
              <a:sym typeface="Do Hyeon"/>
            </a:endParaRPr>
          </a:p>
        </p:txBody>
      </p:sp>
      <p:sp>
        <p:nvSpPr>
          <p:cNvPr id="119" name="Google Shape;119;p14"/>
          <p:cNvSpPr/>
          <p:nvPr/>
        </p:nvSpPr>
        <p:spPr>
          <a:xfrm rot="1464869">
            <a:off x="370531" y="435737"/>
            <a:ext cx="2357367" cy="2782260"/>
          </a:xfrm>
          <a:custGeom>
            <a:rect b="b" l="l" r="r" t="t"/>
            <a:pathLst>
              <a:path extrusionOk="0" h="3557475" w="2930470">
                <a:moveTo>
                  <a:pt x="0" y="0"/>
                </a:moveTo>
                <a:lnTo>
                  <a:pt x="2930470" y="0"/>
                </a:lnTo>
                <a:lnTo>
                  <a:pt x="2930470" y="3557475"/>
                </a:lnTo>
                <a:lnTo>
                  <a:pt x="0" y="3557475"/>
                </a:lnTo>
                <a:lnTo>
                  <a:pt x="0" y="0"/>
                </a:lnTo>
                <a:close/>
              </a:path>
            </a:pathLst>
          </a:custGeom>
          <a:blipFill rotWithShape="1">
            <a:blip r:embed="rId4">
              <a:alphaModFix/>
            </a:blip>
            <a:stretch>
              <a:fillRect b="0" l="0" r="0" t="0"/>
            </a:stretch>
          </a:blipFill>
          <a:ln>
            <a:noFill/>
          </a:ln>
        </p:spPr>
      </p:sp>
      <p:grpSp>
        <p:nvGrpSpPr>
          <p:cNvPr id="120" name="Google Shape;120;p14"/>
          <p:cNvGrpSpPr/>
          <p:nvPr/>
        </p:nvGrpSpPr>
        <p:grpSpPr>
          <a:xfrm>
            <a:off x="7009648" y="2493687"/>
            <a:ext cx="4489113" cy="3230403"/>
            <a:chOff x="0" y="-38100"/>
            <a:chExt cx="1356514" cy="850800"/>
          </a:xfrm>
        </p:grpSpPr>
        <p:sp>
          <p:nvSpPr>
            <p:cNvPr id="121" name="Google Shape;121;p14"/>
            <p:cNvSpPr/>
            <p:nvPr/>
          </p:nvSpPr>
          <p:spPr>
            <a:xfrm>
              <a:off x="3" y="-2"/>
              <a:ext cx="1356512" cy="796854"/>
            </a:xfrm>
            <a:custGeom>
              <a:rect b="b" l="l" r="r" t="t"/>
              <a:pathLst>
                <a:path extrusionOk="0" h="796854" w="1577339">
                  <a:moveTo>
                    <a:pt x="0" y="0"/>
                  </a:moveTo>
                  <a:lnTo>
                    <a:pt x="1577339" y="0"/>
                  </a:lnTo>
                  <a:lnTo>
                    <a:pt x="1577339" y="796854"/>
                  </a:lnTo>
                  <a:lnTo>
                    <a:pt x="0" y="796854"/>
                  </a:lnTo>
                  <a:close/>
                </a:path>
              </a:pathLst>
            </a:custGeom>
            <a:solidFill>
              <a:srgbClr val="B1C9EB"/>
            </a:solidFill>
            <a:ln cap="flat" cmpd="sng" w="57150">
              <a:solidFill>
                <a:srgbClr val="4C6FBF"/>
              </a:solidFill>
              <a:prstDash val="solid"/>
              <a:round/>
              <a:headEnd len="sm" w="sm" type="none"/>
              <a:tailEnd len="sm" w="sm" type="none"/>
            </a:ln>
          </p:spPr>
        </p:sp>
        <p:sp>
          <p:nvSpPr>
            <p:cNvPr id="122" name="Google Shape;122;p1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3" name="Google Shape;123;p14"/>
          <p:cNvGrpSpPr/>
          <p:nvPr/>
        </p:nvGrpSpPr>
        <p:grpSpPr>
          <a:xfrm>
            <a:off x="19436736" y="987937"/>
            <a:ext cx="4489113" cy="3230403"/>
            <a:chOff x="0" y="-38100"/>
            <a:chExt cx="1356514" cy="850800"/>
          </a:xfrm>
        </p:grpSpPr>
        <p:sp>
          <p:nvSpPr>
            <p:cNvPr id="124" name="Google Shape;124;p14"/>
            <p:cNvSpPr/>
            <p:nvPr/>
          </p:nvSpPr>
          <p:spPr>
            <a:xfrm>
              <a:off x="3" y="-2"/>
              <a:ext cx="1356512" cy="796854"/>
            </a:xfrm>
            <a:custGeom>
              <a:rect b="b" l="l" r="r" t="t"/>
              <a:pathLst>
                <a:path extrusionOk="0" h="796854" w="1577339">
                  <a:moveTo>
                    <a:pt x="0" y="0"/>
                  </a:moveTo>
                  <a:lnTo>
                    <a:pt x="1577339" y="0"/>
                  </a:lnTo>
                  <a:lnTo>
                    <a:pt x="1577339" y="796854"/>
                  </a:lnTo>
                  <a:lnTo>
                    <a:pt x="0" y="796854"/>
                  </a:lnTo>
                  <a:close/>
                </a:path>
              </a:pathLst>
            </a:custGeom>
            <a:solidFill>
              <a:srgbClr val="B1C9EB"/>
            </a:solidFill>
            <a:ln cap="flat" cmpd="sng" w="57150">
              <a:solidFill>
                <a:srgbClr val="4C6FBF"/>
              </a:solidFill>
              <a:prstDash val="solid"/>
              <a:round/>
              <a:headEnd len="sm" w="sm" type="none"/>
              <a:tailEnd len="sm" w="sm" type="none"/>
            </a:ln>
          </p:spPr>
        </p:sp>
        <p:sp>
          <p:nvSpPr>
            <p:cNvPr id="125" name="Google Shape;125;p1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26" name="Google Shape;126;p14"/>
          <p:cNvSpPr txBox="1"/>
          <p:nvPr/>
        </p:nvSpPr>
        <p:spPr>
          <a:xfrm>
            <a:off x="20706915" y="1281297"/>
            <a:ext cx="1742100" cy="15387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9996" u="none" cap="none" strike="noStrike">
                <a:solidFill>
                  <a:srgbClr val="FFFFFF"/>
                </a:solidFill>
                <a:latin typeface="Heebo Black"/>
                <a:ea typeface="Heebo Black"/>
                <a:cs typeface="Heebo Black"/>
                <a:sym typeface="Heebo Black"/>
              </a:rPr>
              <a:t>01</a:t>
            </a:r>
            <a:endParaRPr/>
          </a:p>
        </p:txBody>
      </p:sp>
      <p:sp>
        <p:nvSpPr>
          <p:cNvPr id="127" name="Google Shape;127;p14"/>
          <p:cNvSpPr txBox="1"/>
          <p:nvPr/>
        </p:nvSpPr>
        <p:spPr>
          <a:xfrm>
            <a:off x="19436735" y="3424388"/>
            <a:ext cx="4705800" cy="338700"/>
          </a:xfrm>
          <a:prstGeom prst="rect">
            <a:avLst/>
          </a:prstGeom>
          <a:noFill/>
          <a:ln>
            <a:noFill/>
          </a:ln>
        </p:spPr>
        <p:txBody>
          <a:bodyPr anchorCtr="0" anchor="t" bIns="0" lIns="0" spcFirstLastPara="1" rIns="0" wrap="square" tIns="0">
            <a:spAutoFit/>
          </a:bodyPr>
          <a:lstStyle/>
          <a:p>
            <a:pPr indent="0" lvl="1" marL="0" marR="0" rtl="0" algn="ctr">
              <a:lnSpc>
                <a:spcPct val="140000"/>
              </a:lnSpc>
              <a:spcBef>
                <a:spcPts val="0"/>
              </a:spcBef>
              <a:spcAft>
                <a:spcPts val="0"/>
              </a:spcAft>
              <a:buNone/>
            </a:pPr>
            <a:r>
              <a:rPr b="0" i="0" lang="en-US" sz="2200" u="none" cap="none" strike="noStrike">
                <a:solidFill>
                  <a:srgbClr val="000000"/>
                </a:solidFill>
                <a:latin typeface="Heebo"/>
                <a:ea typeface="Heebo"/>
                <a:cs typeface="Heebo"/>
                <a:sym typeface="Heebo"/>
              </a:rPr>
              <a:t>Describe the topic of thnda here</a:t>
            </a:r>
            <a:endParaRPr/>
          </a:p>
        </p:txBody>
      </p:sp>
      <p:sp>
        <p:nvSpPr>
          <p:cNvPr id="128" name="Google Shape;128;p14"/>
          <p:cNvSpPr txBox="1"/>
          <p:nvPr/>
        </p:nvSpPr>
        <p:spPr>
          <a:xfrm>
            <a:off x="18743410" y="2876031"/>
            <a:ext cx="5669100" cy="4923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i="0" lang="en-US" sz="3199" u="none" cap="none" strike="noStrike">
                <a:solidFill>
                  <a:srgbClr val="4C6FBF"/>
                </a:solidFill>
                <a:latin typeface="Heebo"/>
                <a:ea typeface="Heebo"/>
                <a:cs typeface="Heebo"/>
                <a:sym typeface="Heebo"/>
              </a:rPr>
              <a:t>PROJECT OVERVIEW</a:t>
            </a:r>
            <a:endParaRPr/>
          </a:p>
        </p:txBody>
      </p:sp>
      <p:grpSp>
        <p:nvGrpSpPr>
          <p:cNvPr id="129" name="Google Shape;129;p14"/>
          <p:cNvGrpSpPr/>
          <p:nvPr/>
        </p:nvGrpSpPr>
        <p:grpSpPr>
          <a:xfrm>
            <a:off x="12338023" y="2493687"/>
            <a:ext cx="4489113" cy="3230403"/>
            <a:chOff x="0" y="-38100"/>
            <a:chExt cx="1356514" cy="850800"/>
          </a:xfrm>
        </p:grpSpPr>
        <p:sp>
          <p:nvSpPr>
            <p:cNvPr id="130" name="Google Shape;130;p14"/>
            <p:cNvSpPr/>
            <p:nvPr/>
          </p:nvSpPr>
          <p:spPr>
            <a:xfrm>
              <a:off x="3" y="-2"/>
              <a:ext cx="1356512" cy="796854"/>
            </a:xfrm>
            <a:custGeom>
              <a:rect b="b" l="l" r="r" t="t"/>
              <a:pathLst>
                <a:path extrusionOk="0" h="796854" w="1577339">
                  <a:moveTo>
                    <a:pt x="0" y="0"/>
                  </a:moveTo>
                  <a:lnTo>
                    <a:pt x="1577339" y="0"/>
                  </a:lnTo>
                  <a:lnTo>
                    <a:pt x="1577339" y="796854"/>
                  </a:lnTo>
                  <a:lnTo>
                    <a:pt x="0" y="796854"/>
                  </a:lnTo>
                  <a:close/>
                </a:path>
              </a:pathLst>
            </a:custGeom>
            <a:solidFill>
              <a:srgbClr val="B1C9EB"/>
            </a:solidFill>
            <a:ln cap="flat" cmpd="sng" w="57150">
              <a:solidFill>
                <a:srgbClr val="4C6FBF"/>
              </a:solidFill>
              <a:prstDash val="solid"/>
              <a:round/>
              <a:headEnd len="sm" w="sm" type="none"/>
              <a:tailEnd len="sm" w="sm" type="none"/>
            </a:ln>
          </p:spPr>
        </p:sp>
        <p:sp>
          <p:nvSpPr>
            <p:cNvPr id="131" name="Google Shape;131;p1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32" name="Google Shape;132;p14"/>
          <p:cNvGrpSpPr/>
          <p:nvPr/>
        </p:nvGrpSpPr>
        <p:grpSpPr>
          <a:xfrm>
            <a:off x="1517248" y="5988300"/>
            <a:ext cx="4489113" cy="3230403"/>
            <a:chOff x="0" y="-38100"/>
            <a:chExt cx="1356514" cy="850800"/>
          </a:xfrm>
        </p:grpSpPr>
        <p:sp>
          <p:nvSpPr>
            <p:cNvPr id="133" name="Google Shape;133;p14"/>
            <p:cNvSpPr/>
            <p:nvPr/>
          </p:nvSpPr>
          <p:spPr>
            <a:xfrm>
              <a:off x="3" y="-2"/>
              <a:ext cx="1356512" cy="796854"/>
            </a:xfrm>
            <a:custGeom>
              <a:rect b="b" l="l" r="r" t="t"/>
              <a:pathLst>
                <a:path extrusionOk="0" h="796854" w="1577339">
                  <a:moveTo>
                    <a:pt x="0" y="0"/>
                  </a:moveTo>
                  <a:lnTo>
                    <a:pt x="1577339" y="0"/>
                  </a:lnTo>
                  <a:lnTo>
                    <a:pt x="1577339" y="796854"/>
                  </a:lnTo>
                  <a:lnTo>
                    <a:pt x="0" y="796854"/>
                  </a:lnTo>
                  <a:close/>
                </a:path>
              </a:pathLst>
            </a:custGeom>
            <a:solidFill>
              <a:srgbClr val="B1C9EB"/>
            </a:solidFill>
            <a:ln cap="flat" cmpd="sng" w="57150">
              <a:solidFill>
                <a:srgbClr val="4C6FBF"/>
              </a:solidFill>
              <a:prstDash val="solid"/>
              <a:round/>
              <a:headEnd len="sm" w="sm" type="none"/>
              <a:tailEnd len="sm" w="sm" type="none"/>
            </a:ln>
          </p:spPr>
        </p:sp>
        <p:sp>
          <p:nvSpPr>
            <p:cNvPr id="134" name="Google Shape;134;p1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5" name="Google Shape;135;p14"/>
          <p:cNvSpPr txBox="1"/>
          <p:nvPr/>
        </p:nvSpPr>
        <p:spPr>
          <a:xfrm>
            <a:off x="8279827" y="6281847"/>
            <a:ext cx="1742100" cy="15387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9996" u="none" cap="none" strike="noStrike">
                <a:solidFill>
                  <a:srgbClr val="FFFFFF"/>
                </a:solidFill>
                <a:latin typeface="Heebo Black"/>
                <a:ea typeface="Heebo Black"/>
                <a:cs typeface="Heebo Black"/>
                <a:sym typeface="Heebo Black"/>
              </a:rPr>
              <a:t>0</a:t>
            </a:r>
            <a:r>
              <a:rPr lang="en-US" sz="9996">
                <a:solidFill>
                  <a:srgbClr val="FFFFFF"/>
                </a:solidFill>
                <a:latin typeface="Heebo Black"/>
                <a:ea typeface="Heebo Black"/>
                <a:cs typeface="Heebo Black"/>
                <a:sym typeface="Heebo Black"/>
              </a:rPr>
              <a:t>5</a:t>
            </a:r>
            <a:endParaRPr/>
          </a:p>
        </p:txBody>
      </p:sp>
      <p:grpSp>
        <p:nvGrpSpPr>
          <p:cNvPr id="136" name="Google Shape;136;p14"/>
          <p:cNvGrpSpPr/>
          <p:nvPr/>
        </p:nvGrpSpPr>
        <p:grpSpPr>
          <a:xfrm>
            <a:off x="12338023" y="5988487"/>
            <a:ext cx="4489113" cy="3230403"/>
            <a:chOff x="0" y="-38100"/>
            <a:chExt cx="1356514" cy="850800"/>
          </a:xfrm>
        </p:grpSpPr>
        <p:sp>
          <p:nvSpPr>
            <p:cNvPr id="137" name="Google Shape;137;p14"/>
            <p:cNvSpPr/>
            <p:nvPr/>
          </p:nvSpPr>
          <p:spPr>
            <a:xfrm>
              <a:off x="3" y="-2"/>
              <a:ext cx="1356512" cy="796854"/>
            </a:xfrm>
            <a:custGeom>
              <a:rect b="b" l="l" r="r" t="t"/>
              <a:pathLst>
                <a:path extrusionOk="0" h="796854" w="1577339">
                  <a:moveTo>
                    <a:pt x="0" y="0"/>
                  </a:moveTo>
                  <a:lnTo>
                    <a:pt x="1577339" y="0"/>
                  </a:lnTo>
                  <a:lnTo>
                    <a:pt x="1577339" y="796854"/>
                  </a:lnTo>
                  <a:lnTo>
                    <a:pt x="0" y="796854"/>
                  </a:lnTo>
                  <a:close/>
                </a:path>
              </a:pathLst>
            </a:custGeom>
            <a:solidFill>
              <a:srgbClr val="B1C9EB"/>
            </a:solidFill>
            <a:ln cap="flat" cmpd="sng" w="57150">
              <a:solidFill>
                <a:srgbClr val="4C6FBF"/>
              </a:solidFill>
              <a:prstDash val="solid"/>
              <a:round/>
              <a:headEnd len="sm" w="sm" type="none"/>
              <a:tailEnd len="sm" w="sm" type="none"/>
            </a:ln>
          </p:spPr>
        </p:sp>
        <p:sp>
          <p:nvSpPr>
            <p:cNvPr id="138" name="Google Shape;138;p1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39" name="Google Shape;139;p14"/>
          <p:cNvSpPr/>
          <p:nvPr/>
        </p:nvSpPr>
        <p:spPr>
          <a:xfrm>
            <a:off x="7009657" y="6133140"/>
            <a:ext cx="4489104" cy="3025575"/>
          </a:xfrm>
          <a:custGeom>
            <a:rect b="b" l="l" r="r" t="t"/>
            <a:pathLst>
              <a:path extrusionOk="0" h="796854" w="1577339">
                <a:moveTo>
                  <a:pt x="0" y="0"/>
                </a:moveTo>
                <a:lnTo>
                  <a:pt x="1577339" y="0"/>
                </a:lnTo>
                <a:lnTo>
                  <a:pt x="1577339" y="796854"/>
                </a:lnTo>
                <a:lnTo>
                  <a:pt x="0" y="796854"/>
                </a:lnTo>
                <a:close/>
              </a:path>
            </a:pathLst>
          </a:custGeom>
          <a:solidFill>
            <a:srgbClr val="B1C9EB"/>
          </a:solidFill>
          <a:ln cap="flat" cmpd="sng" w="57150">
            <a:solidFill>
              <a:srgbClr val="4C6FBF"/>
            </a:solidFill>
            <a:prstDash val="solid"/>
            <a:round/>
            <a:headEnd len="sm" w="sm" type="none"/>
            <a:tailEnd len="sm" w="sm" type="none"/>
          </a:ln>
        </p:spPr>
      </p:sp>
      <p:sp>
        <p:nvSpPr>
          <p:cNvPr id="140" name="Google Shape;140;p14"/>
          <p:cNvSpPr txBox="1"/>
          <p:nvPr/>
        </p:nvSpPr>
        <p:spPr>
          <a:xfrm>
            <a:off x="19175050" y="4590975"/>
            <a:ext cx="8139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grpSp>
        <p:nvGrpSpPr>
          <p:cNvPr id="141" name="Google Shape;141;p14"/>
          <p:cNvGrpSpPr/>
          <p:nvPr/>
        </p:nvGrpSpPr>
        <p:grpSpPr>
          <a:xfrm>
            <a:off x="19653423" y="9218900"/>
            <a:ext cx="4489113" cy="3230403"/>
            <a:chOff x="0" y="-38100"/>
            <a:chExt cx="1356514" cy="850800"/>
          </a:xfrm>
        </p:grpSpPr>
        <p:sp>
          <p:nvSpPr>
            <p:cNvPr id="142" name="Google Shape;142;p14"/>
            <p:cNvSpPr/>
            <p:nvPr/>
          </p:nvSpPr>
          <p:spPr>
            <a:xfrm>
              <a:off x="3" y="-2"/>
              <a:ext cx="1356512" cy="796854"/>
            </a:xfrm>
            <a:custGeom>
              <a:rect b="b" l="l" r="r" t="t"/>
              <a:pathLst>
                <a:path extrusionOk="0" h="796854" w="1577339">
                  <a:moveTo>
                    <a:pt x="0" y="0"/>
                  </a:moveTo>
                  <a:lnTo>
                    <a:pt x="1577339" y="0"/>
                  </a:lnTo>
                  <a:lnTo>
                    <a:pt x="1577339" y="796854"/>
                  </a:lnTo>
                  <a:lnTo>
                    <a:pt x="0" y="796854"/>
                  </a:lnTo>
                  <a:close/>
                </a:path>
              </a:pathLst>
            </a:custGeom>
            <a:solidFill>
              <a:srgbClr val="B1C9EB"/>
            </a:solidFill>
            <a:ln cap="flat" cmpd="sng" w="57150">
              <a:solidFill>
                <a:srgbClr val="4C6FBF"/>
              </a:solidFill>
              <a:prstDash val="solid"/>
              <a:round/>
              <a:headEnd len="sm" w="sm" type="none"/>
              <a:tailEnd len="sm" w="sm" type="none"/>
            </a:ln>
          </p:spPr>
        </p:sp>
        <p:sp>
          <p:nvSpPr>
            <p:cNvPr id="143" name="Google Shape;143;p1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44" name="Google Shape;144;p14"/>
          <p:cNvSpPr txBox="1"/>
          <p:nvPr/>
        </p:nvSpPr>
        <p:spPr>
          <a:xfrm>
            <a:off x="19757476" y="9595650"/>
            <a:ext cx="1275600" cy="10005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6500" u="none" cap="none" strike="noStrike">
                <a:solidFill>
                  <a:srgbClr val="FFFFFF"/>
                </a:solidFill>
                <a:latin typeface="Heebo Black"/>
                <a:ea typeface="Heebo Black"/>
                <a:cs typeface="Heebo Black"/>
                <a:sym typeface="Heebo Black"/>
              </a:rPr>
              <a:t>01</a:t>
            </a:r>
            <a:endParaRPr sz="6500"/>
          </a:p>
        </p:txBody>
      </p:sp>
      <p:sp>
        <p:nvSpPr>
          <p:cNvPr id="145" name="Google Shape;145;p14"/>
          <p:cNvSpPr txBox="1"/>
          <p:nvPr/>
        </p:nvSpPr>
        <p:spPr>
          <a:xfrm>
            <a:off x="20612249" y="9827250"/>
            <a:ext cx="32940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4C6FBF"/>
                </a:solidFill>
                <a:latin typeface="Do Hyeon"/>
                <a:ea typeface="Do Hyeon"/>
                <a:cs typeface="Do Hyeon"/>
                <a:sym typeface="Do Hyeon"/>
              </a:rPr>
              <a:t>프로젝트 소개</a:t>
            </a:r>
            <a:endParaRPr sz="4000">
              <a:latin typeface="Do Hyeon"/>
              <a:ea typeface="Do Hyeon"/>
              <a:cs typeface="Do Hyeon"/>
              <a:sym typeface="Do Hyeon"/>
            </a:endParaRPr>
          </a:p>
        </p:txBody>
      </p:sp>
      <p:sp>
        <p:nvSpPr>
          <p:cNvPr id="146" name="Google Shape;146;p14"/>
          <p:cNvSpPr txBox="1"/>
          <p:nvPr/>
        </p:nvSpPr>
        <p:spPr>
          <a:xfrm>
            <a:off x="7179813" y="2909400"/>
            <a:ext cx="1275600" cy="10005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6500" u="none" cap="none" strike="noStrike">
                <a:solidFill>
                  <a:srgbClr val="FFFFFF"/>
                </a:solidFill>
                <a:latin typeface="Heebo Black"/>
                <a:ea typeface="Heebo Black"/>
                <a:cs typeface="Heebo Black"/>
                <a:sym typeface="Heebo Black"/>
              </a:rPr>
              <a:t>0</a:t>
            </a:r>
            <a:r>
              <a:rPr lang="en-US" sz="6500">
                <a:solidFill>
                  <a:srgbClr val="FFFFFF"/>
                </a:solidFill>
                <a:latin typeface="Heebo Black"/>
                <a:ea typeface="Heebo Black"/>
                <a:cs typeface="Heebo Black"/>
                <a:sym typeface="Heebo Black"/>
              </a:rPr>
              <a:t>2</a:t>
            </a:r>
            <a:endParaRPr sz="6500"/>
          </a:p>
        </p:txBody>
      </p:sp>
      <p:sp>
        <p:nvSpPr>
          <p:cNvPr id="147" name="Google Shape;147;p14"/>
          <p:cNvSpPr txBox="1"/>
          <p:nvPr/>
        </p:nvSpPr>
        <p:spPr>
          <a:xfrm>
            <a:off x="7729786" y="3141000"/>
            <a:ext cx="32940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4C6FBF"/>
                </a:solidFill>
                <a:latin typeface="Do Hyeon"/>
                <a:ea typeface="Do Hyeon"/>
                <a:cs typeface="Do Hyeon"/>
                <a:sym typeface="Do Hyeon"/>
              </a:rPr>
              <a:t>기술 스택</a:t>
            </a:r>
            <a:endParaRPr sz="4000">
              <a:latin typeface="Do Hyeon"/>
              <a:ea typeface="Do Hyeon"/>
              <a:cs typeface="Do Hyeon"/>
              <a:sym typeface="Do Hyeon"/>
            </a:endParaRPr>
          </a:p>
        </p:txBody>
      </p:sp>
      <p:sp>
        <p:nvSpPr>
          <p:cNvPr id="148" name="Google Shape;148;p14"/>
          <p:cNvSpPr txBox="1"/>
          <p:nvPr/>
        </p:nvSpPr>
        <p:spPr>
          <a:xfrm>
            <a:off x="12502051" y="2909400"/>
            <a:ext cx="1275600" cy="10005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6500" u="none" cap="none" strike="noStrike">
                <a:solidFill>
                  <a:srgbClr val="FFFFFF"/>
                </a:solidFill>
                <a:latin typeface="Heebo Black"/>
                <a:ea typeface="Heebo Black"/>
                <a:cs typeface="Heebo Black"/>
                <a:sym typeface="Heebo Black"/>
              </a:rPr>
              <a:t>0</a:t>
            </a:r>
            <a:r>
              <a:rPr lang="en-US" sz="6500">
                <a:solidFill>
                  <a:srgbClr val="FFFFFF"/>
                </a:solidFill>
                <a:latin typeface="Heebo Black"/>
                <a:ea typeface="Heebo Black"/>
                <a:cs typeface="Heebo Black"/>
                <a:sym typeface="Heebo Black"/>
              </a:rPr>
              <a:t>3</a:t>
            </a:r>
            <a:endParaRPr sz="6500"/>
          </a:p>
        </p:txBody>
      </p:sp>
      <p:sp>
        <p:nvSpPr>
          <p:cNvPr id="149" name="Google Shape;149;p14"/>
          <p:cNvSpPr txBox="1"/>
          <p:nvPr/>
        </p:nvSpPr>
        <p:spPr>
          <a:xfrm>
            <a:off x="12975824" y="3141000"/>
            <a:ext cx="32940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4C6FBF"/>
                </a:solidFill>
                <a:latin typeface="Do Hyeon"/>
                <a:ea typeface="Do Hyeon"/>
                <a:cs typeface="Do Hyeon"/>
                <a:sym typeface="Do Hyeon"/>
              </a:rPr>
              <a:t>데이터셋</a:t>
            </a:r>
            <a:endParaRPr sz="4000">
              <a:latin typeface="Do Hyeon"/>
              <a:ea typeface="Do Hyeon"/>
              <a:cs typeface="Do Hyeon"/>
              <a:sym typeface="Do Hyeon"/>
            </a:endParaRPr>
          </a:p>
        </p:txBody>
      </p:sp>
      <p:sp>
        <p:nvSpPr>
          <p:cNvPr id="150" name="Google Shape;150;p14"/>
          <p:cNvSpPr txBox="1"/>
          <p:nvPr/>
        </p:nvSpPr>
        <p:spPr>
          <a:xfrm>
            <a:off x="1666101" y="6357850"/>
            <a:ext cx="1275600" cy="10005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6500" u="none" cap="none" strike="noStrike">
                <a:solidFill>
                  <a:srgbClr val="FFFFFF"/>
                </a:solidFill>
                <a:latin typeface="Heebo Black"/>
                <a:ea typeface="Heebo Black"/>
                <a:cs typeface="Heebo Black"/>
                <a:sym typeface="Heebo Black"/>
              </a:rPr>
              <a:t>0</a:t>
            </a:r>
            <a:r>
              <a:rPr lang="en-US" sz="6500">
                <a:solidFill>
                  <a:srgbClr val="FFFFFF"/>
                </a:solidFill>
                <a:latin typeface="Heebo Black"/>
                <a:ea typeface="Heebo Black"/>
                <a:cs typeface="Heebo Black"/>
                <a:sym typeface="Heebo Black"/>
              </a:rPr>
              <a:t>4</a:t>
            </a:r>
            <a:endParaRPr sz="6500"/>
          </a:p>
        </p:txBody>
      </p:sp>
      <p:sp>
        <p:nvSpPr>
          <p:cNvPr id="151" name="Google Shape;151;p14"/>
          <p:cNvSpPr txBox="1"/>
          <p:nvPr/>
        </p:nvSpPr>
        <p:spPr>
          <a:xfrm>
            <a:off x="1991699" y="6626500"/>
            <a:ext cx="32940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4C6FBF"/>
                </a:solidFill>
                <a:latin typeface="Do Hyeon"/>
                <a:ea typeface="Do Hyeon"/>
                <a:cs typeface="Do Hyeon"/>
                <a:sym typeface="Do Hyeon"/>
              </a:rPr>
              <a:t>모델링</a:t>
            </a:r>
            <a:endParaRPr sz="4000">
              <a:latin typeface="Do Hyeon"/>
              <a:ea typeface="Do Hyeon"/>
              <a:cs typeface="Do Hyeon"/>
              <a:sym typeface="Do Hyeon"/>
            </a:endParaRPr>
          </a:p>
        </p:txBody>
      </p:sp>
      <p:sp>
        <p:nvSpPr>
          <p:cNvPr id="152" name="Google Shape;152;p14"/>
          <p:cNvSpPr txBox="1"/>
          <p:nvPr/>
        </p:nvSpPr>
        <p:spPr>
          <a:xfrm>
            <a:off x="7193288" y="6357850"/>
            <a:ext cx="1275600" cy="10005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6500" u="none" cap="none" strike="noStrike">
                <a:solidFill>
                  <a:srgbClr val="FFFFFF"/>
                </a:solidFill>
                <a:latin typeface="Heebo Black"/>
                <a:ea typeface="Heebo Black"/>
                <a:cs typeface="Heebo Black"/>
                <a:sym typeface="Heebo Black"/>
              </a:rPr>
              <a:t>0</a:t>
            </a:r>
            <a:r>
              <a:rPr lang="en-US" sz="6500">
                <a:solidFill>
                  <a:srgbClr val="FFFFFF"/>
                </a:solidFill>
                <a:latin typeface="Heebo Black"/>
                <a:ea typeface="Heebo Black"/>
                <a:cs typeface="Heebo Black"/>
                <a:sym typeface="Heebo Black"/>
              </a:rPr>
              <a:t>5</a:t>
            </a:r>
            <a:endParaRPr sz="6500"/>
          </a:p>
        </p:txBody>
      </p:sp>
      <p:sp>
        <p:nvSpPr>
          <p:cNvPr id="153" name="Google Shape;153;p14"/>
          <p:cNvSpPr txBox="1"/>
          <p:nvPr/>
        </p:nvSpPr>
        <p:spPr>
          <a:xfrm>
            <a:off x="8048061" y="6513250"/>
            <a:ext cx="32940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4C6FBF"/>
                </a:solidFill>
                <a:latin typeface="Do Hyeon"/>
                <a:ea typeface="Do Hyeon"/>
                <a:cs typeface="Do Hyeon"/>
                <a:sym typeface="Do Hyeon"/>
              </a:rPr>
              <a:t>웹서비스 구현</a:t>
            </a:r>
            <a:endParaRPr sz="4000">
              <a:latin typeface="Do Hyeon"/>
              <a:ea typeface="Do Hyeon"/>
              <a:cs typeface="Do Hyeon"/>
              <a:sym typeface="Do Hyeon"/>
            </a:endParaRPr>
          </a:p>
        </p:txBody>
      </p:sp>
      <p:sp>
        <p:nvSpPr>
          <p:cNvPr id="154" name="Google Shape;154;p14"/>
          <p:cNvSpPr txBox="1"/>
          <p:nvPr/>
        </p:nvSpPr>
        <p:spPr>
          <a:xfrm>
            <a:off x="12486876" y="6357850"/>
            <a:ext cx="1275600" cy="1000500"/>
          </a:xfrm>
          <a:prstGeom prst="rect">
            <a:avLst/>
          </a:prstGeom>
          <a:noFill/>
          <a:ln>
            <a:noFill/>
          </a:ln>
        </p:spPr>
        <p:txBody>
          <a:bodyPr anchorCtr="0" anchor="t" bIns="0" lIns="0" spcFirstLastPara="1" rIns="0" wrap="square" tIns="0">
            <a:spAutoFit/>
          </a:bodyPr>
          <a:lstStyle/>
          <a:p>
            <a:pPr indent="0" lvl="0" marL="0" marR="0" rtl="0" algn="ctr">
              <a:lnSpc>
                <a:spcPct val="127000"/>
              </a:lnSpc>
              <a:spcBef>
                <a:spcPts val="0"/>
              </a:spcBef>
              <a:spcAft>
                <a:spcPts val="0"/>
              </a:spcAft>
              <a:buNone/>
            </a:pPr>
            <a:r>
              <a:rPr b="0" i="0" lang="en-US" sz="6500" u="none" cap="none" strike="noStrike">
                <a:solidFill>
                  <a:srgbClr val="FFFFFF"/>
                </a:solidFill>
                <a:latin typeface="Heebo Black"/>
                <a:ea typeface="Heebo Black"/>
                <a:cs typeface="Heebo Black"/>
                <a:sym typeface="Heebo Black"/>
              </a:rPr>
              <a:t>0</a:t>
            </a:r>
            <a:r>
              <a:rPr lang="en-US" sz="6500">
                <a:solidFill>
                  <a:srgbClr val="FFFFFF"/>
                </a:solidFill>
                <a:latin typeface="Heebo Black"/>
                <a:ea typeface="Heebo Black"/>
                <a:cs typeface="Heebo Black"/>
                <a:sym typeface="Heebo Black"/>
              </a:rPr>
              <a:t>6</a:t>
            </a:r>
            <a:endParaRPr sz="6500"/>
          </a:p>
        </p:txBody>
      </p:sp>
      <p:sp>
        <p:nvSpPr>
          <p:cNvPr id="155" name="Google Shape;155;p14"/>
          <p:cNvSpPr txBox="1"/>
          <p:nvPr/>
        </p:nvSpPr>
        <p:spPr>
          <a:xfrm>
            <a:off x="13417849" y="6589450"/>
            <a:ext cx="32940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4C6FBF"/>
                </a:solidFill>
                <a:latin typeface="Do Hyeon"/>
                <a:ea typeface="Do Hyeon"/>
                <a:cs typeface="Do Hyeon"/>
                <a:sym typeface="Do Hyeon"/>
              </a:rPr>
              <a:t>향후 발전 계획</a:t>
            </a:r>
            <a:endParaRPr sz="4000">
              <a:latin typeface="Do Hyeon"/>
              <a:ea typeface="Do Hyeon"/>
              <a:cs typeface="Do Hyeon"/>
              <a:sym typeface="Do Hyeon"/>
            </a:endParaRPr>
          </a:p>
        </p:txBody>
      </p:sp>
      <p:sp>
        <p:nvSpPr>
          <p:cNvPr id="156" name="Google Shape;156;p14"/>
          <p:cNvSpPr txBox="1"/>
          <p:nvPr/>
        </p:nvSpPr>
        <p:spPr>
          <a:xfrm>
            <a:off x="8455425" y="3759225"/>
            <a:ext cx="3469200" cy="1840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300">
                <a:solidFill>
                  <a:schemeClr val="lt1"/>
                </a:solidFill>
                <a:latin typeface="Do Hyeon"/>
                <a:ea typeface="Do Hyeon"/>
                <a:cs typeface="Do Hyeon"/>
                <a:sym typeface="Do Hyeon"/>
              </a:rPr>
              <a:t>ERD</a:t>
            </a:r>
            <a:br>
              <a:rPr lang="en-US" sz="2300">
                <a:solidFill>
                  <a:schemeClr val="lt1"/>
                </a:solidFill>
                <a:latin typeface="Do Hyeon"/>
                <a:ea typeface="Do Hyeon"/>
                <a:cs typeface="Do Hyeon"/>
                <a:sym typeface="Do Hyeon"/>
              </a:rPr>
            </a:br>
            <a:r>
              <a:rPr lang="en-US" sz="2300">
                <a:solidFill>
                  <a:schemeClr val="lt1"/>
                </a:solidFill>
                <a:latin typeface="Do Hyeon"/>
                <a:ea typeface="Do Hyeon"/>
                <a:cs typeface="Do Hyeon"/>
                <a:sym typeface="Do Hyeon"/>
              </a:rPr>
              <a:t>Project Architecture</a:t>
            </a:r>
            <a:br>
              <a:rPr lang="en-US" sz="2300">
                <a:solidFill>
                  <a:schemeClr val="lt1"/>
                </a:solidFill>
                <a:latin typeface="Do Hyeon"/>
                <a:ea typeface="Do Hyeon"/>
                <a:cs typeface="Do Hyeon"/>
                <a:sym typeface="Do Hyeon"/>
              </a:rPr>
            </a:br>
            <a:r>
              <a:rPr lang="en-US" sz="2300">
                <a:solidFill>
                  <a:schemeClr val="lt1"/>
                </a:solidFill>
                <a:latin typeface="Do Hyeon"/>
                <a:ea typeface="Do Hyeon"/>
                <a:cs typeface="Do Hyeon"/>
                <a:sym typeface="Do Hyeon"/>
              </a:rPr>
              <a:t>채택한 개발 기술</a:t>
            </a:r>
            <a:endParaRPr sz="2300">
              <a:solidFill>
                <a:schemeClr val="lt1"/>
              </a:solidFill>
              <a:latin typeface="Do Hyeon"/>
              <a:ea typeface="Do Hyeon"/>
              <a:cs typeface="Do Hyeon"/>
              <a:sym typeface="Do Hyeon"/>
            </a:endParaRPr>
          </a:p>
          <a:p>
            <a:pPr indent="0" lvl="0" marL="0" marR="0" rtl="0" algn="l">
              <a:lnSpc>
                <a:spcPct val="140000"/>
              </a:lnSpc>
              <a:spcBef>
                <a:spcPts val="0"/>
              </a:spcBef>
              <a:spcAft>
                <a:spcPts val="0"/>
              </a:spcAft>
              <a:buNone/>
            </a:pPr>
            <a:r>
              <a:rPr lang="en-US" sz="2300">
                <a:solidFill>
                  <a:schemeClr val="lt1"/>
                </a:solidFill>
                <a:latin typeface="Do Hyeon"/>
                <a:ea typeface="Do Hyeon"/>
                <a:cs typeface="Do Hyeon"/>
                <a:sym typeface="Do Hyeon"/>
              </a:rPr>
              <a:t>개발 일정 및 역할 분담</a:t>
            </a:r>
            <a:endParaRPr sz="2300">
              <a:solidFill>
                <a:schemeClr val="lt1"/>
              </a:solidFill>
              <a:latin typeface="Do Hyeon"/>
              <a:ea typeface="Do Hyeon"/>
              <a:cs typeface="Do Hyeon"/>
              <a:sym typeface="Do Hyeon"/>
            </a:endParaRPr>
          </a:p>
        </p:txBody>
      </p:sp>
      <p:sp>
        <p:nvSpPr>
          <p:cNvPr id="157" name="Google Shape;157;p14"/>
          <p:cNvSpPr txBox="1"/>
          <p:nvPr/>
        </p:nvSpPr>
        <p:spPr>
          <a:xfrm>
            <a:off x="13793850" y="3870750"/>
            <a:ext cx="3086100" cy="152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00">
                <a:solidFill>
                  <a:schemeClr val="lt1"/>
                </a:solidFill>
                <a:latin typeface="Do Hyeon"/>
                <a:ea typeface="Do Hyeon"/>
                <a:cs typeface="Do Hyeon"/>
                <a:sym typeface="Do Hyeon"/>
              </a:rPr>
              <a:t>데이터셋 정보</a:t>
            </a:r>
            <a:endParaRPr sz="2600">
              <a:solidFill>
                <a:schemeClr val="lt1"/>
              </a:solidFill>
              <a:latin typeface="Do Hyeon"/>
              <a:ea typeface="Do Hyeon"/>
              <a:cs typeface="Do Hyeon"/>
              <a:sym typeface="Do Hyeon"/>
            </a:endParaRPr>
          </a:p>
          <a:p>
            <a:pPr indent="0" lvl="0" marL="0" marR="0" rtl="0" algn="l">
              <a:lnSpc>
                <a:spcPct val="140000"/>
              </a:lnSpc>
              <a:spcBef>
                <a:spcPts val="0"/>
              </a:spcBef>
              <a:spcAft>
                <a:spcPts val="0"/>
              </a:spcAft>
              <a:buNone/>
            </a:pPr>
            <a:r>
              <a:rPr lang="en-US" sz="2600">
                <a:solidFill>
                  <a:schemeClr val="lt1"/>
                </a:solidFill>
                <a:latin typeface="Do Hyeon"/>
                <a:ea typeface="Do Hyeon"/>
                <a:cs typeface="Do Hyeon"/>
                <a:sym typeface="Do Hyeon"/>
              </a:rPr>
              <a:t>병합 및 전처리</a:t>
            </a:r>
            <a:endParaRPr sz="2600">
              <a:solidFill>
                <a:schemeClr val="lt1"/>
              </a:solidFill>
              <a:latin typeface="Do Hyeon"/>
              <a:ea typeface="Do Hyeon"/>
              <a:cs typeface="Do Hyeon"/>
              <a:sym typeface="Do Hyeon"/>
            </a:endParaRPr>
          </a:p>
          <a:p>
            <a:pPr indent="0" lvl="0" marL="0" marR="0" rtl="0" algn="l">
              <a:lnSpc>
                <a:spcPct val="140000"/>
              </a:lnSpc>
              <a:spcBef>
                <a:spcPts val="0"/>
              </a:spcBef>
              <a:spcAft>
                <a:spcPts val="0"/>
              </a:spcAft>
              <a:buNone/>
            </a:pPr>
            <a:r>
              <a:rPr lang="en-US" sz="2600">
                <a:solidFill>
                  <a:schemeClr val="lt1"/>
                </a:solidFill>
                <a:latin typeface="Do Hyeon"/>
                <a:ea typeface="Do Hyeon"/>
                <a:cs typeface="Do Hyeon"/>
                <a:sym typeface="Do Hyeon"/>
              </a:rPr>
              <a:t>DB 구축</a:t>
            </a:r>
            <a:endParaRPr sz="2600">
              <a:solidFill>
                <a:schemeClr val="lt1"/>
              </a:solidFill>
              <a:latin typeface="Do Hyeon"/>
              <a:ea typeface="Do Hyeon"/>
              <a:cs typeface="Do Hyeon"/>
              <a:sym typeface="Do Hyeon"/>
            </a:endParaRPr>
          </a:p>
        </p:txBody>
      </p:sp>
      <p:sp>
        <p:nvSpPr>
          <p:cNvPr id="158" name="Google Shape;158;p14"/>
          <p:cNvSpPr txBox="1"/>
          <p:nvPr/>
        </p:nvSpPr>
        <p:spPr>
          <a:xfrm>
            <a:off x="8539422" y="7379400"/>
            <a:ext cx="2802600" cy="1286700"/>
          </a:xfrm>
          <a:prstGeom prst="rect">
            <a:avLst/>
          </a:prstGeom>
          <a:noFill/>
          <a:ln>
            <a:noFill/>
          </a:ln>
        </p:spPr>
        <p:txBody>
          <a:bodyPr anchorCtr="0" anchor="t" bIns="0" lIns="0" spcFirstLastPara="1" rIns="0" wrap="square" tIns="0">
            <a:spAutoFit/>
          </a:bodyPr>
          <a:lstStyle/>
          <a:p>
            <a:pPr indent="0" lvl="0" marL="0" rtl="0" algn="l">
              <a:lnSpc>
                <a:spcPct val="140000"/>
              </a:lnSpc>
              <a:spcBef>
                <a:spcPts val="0"/>
              </a:spcBef>
              <a:spcAft>
                <a:spcPts val="0"/>
              </a:spcAft>
              <a:buClr>
                <a:schemeClr val="dk1"/>
              </a:buClr>
              <a:buSzPts val="1100"/>
              <a:buFont typeface="Arial"/>
              <a:buNone/>
            </a:pPr>
            <a:r>
              <a:rPr lang="en-US" sz="2200">
                <a:solidFill>
                  <a:schemeClr val="lt1"/>
                </a:solidFill>
                <a:latin typeface="Do Hyeon"/>
                <a:ea typeface="Do Hyeon"/>
                <a:cs typeface="Do Hyeon"/>
                <a:sym typeface="Do Hyeon"/>
              </a:rPr>
              <a:t>시연 영상 / 페이지별 기능 </a:t>
            </a:r>
            <a:r>
              <a:rPr lang="en-US" sz="2200">
                <a:solidFill>
                  <a:schemeClr val="lt1"/>
                </a:solidFill>
                <a:latin typeface="Do Hyeon"/>
                <a:ea typeface="Do Hyeon"/>
                <a:cs typeface="Do Hyeon"/>
                <a:sym typeface="Do Hyeon"/>
              </a:rPr>
              <a:t>백엔드/프론트 개발</a:t>
            </a:r>
            <a:endParaRPr sz="2200">
              <a:solidFill>
                <a:schemeClr val="lt1"/>
              </a:solidFill>
              <a:latin typeface="Do Hyeon"/>
              <a:ea typeface="Do Hyeon"/>
              <a:cs typeface="Do Hyeon"/>
              <a:sym typeface="Do Hyeon"/>
            </a:endParaRPr>
          </a:p>
          <a:p>
            <a:pPr indent="0" lvl="0" marL="0" marR="0" rtl="0" algn="l">
              <a:lnSpc>
                <a:spcPct val="140000"/>
              </a:lnSpc>
              <a:spcBef>
                <a:spcPts val="0"/>
              </a:spcBef>
              <a:spcAft>
                <a:spcPts val="0"/>
              </a:spcAft>
              <a:buNone/>
            </a:pPr>
            <a:r>
              <a:rPr lang="en-US" sz="2200">
                <a:solidFill>
                  <a:schemeClr val="lt1"/>
                </a:solidFill>
                <a:latin typeface="Do Hyeon"/>
                <a:ea typeface="Do Hyeon"/>
                <a:cs typeface="Do Hyeon"/>
                <a:sym typeface="Do Hyeon"/>
              </a:rPr>
              <a:t>트</a:t>
            </a:r>
            <a:r>
              <a:rPr lang="en-US" sz="2200">
                <a:solidFill>
                  <a:schemeClr val="lt1"/>
                </a:solidFill>
                <a:latin typeface="Do Hyeon"/>
                <a:ea typeface="Do Hyeon"/>
                <a:cs typeface="Do Hyeon"/>
                <a:sym typeface="Do Hyeon"/>
              </a:rPr>
              <a:t>러블 슈팅 해결</a:t>
            </a:r>
            <a:endParaRPr sz="2200">
              <a:solidFill>
                <a:schemeClr val="lt1"/>
              </a:solidFill>
              <a:latin typeface="Do Hyeon"/>
              <a:ea typeface="Do Hyeon"/>
              <a:cs typeface="Do Hyeon"/>
              <a:sym typeface="Do Hyeon"/>
            </a:endParaRPr>
          </a:p>
        </p:txBody>
      </p:sp>
      <p:sp>
        <p:nvSpPr>
          <p:cNvPr id="159" name="Google Shape;159;p14"/>
          <p:cNvSpPr txBox="1"/>
          <p:nvPr/>
        </p:nvSpPr>
        <p:spPr>
          <a:xfrm>
            <a:off x="3084275" y="7358350"/>
            <a:ext cx="3086100" cy="152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00">
                <a:solidFill>
                  <a:schemeClr val="lt1"/>
                </a:solidFill>
                <a:latin typeface="Do Hyeon"/>
                <a:ea typeface="Do Hyeon"/>
                <a:cs typeface="Do Hyeon"/>
                <a:sym typeface="Do Hyeon"/>
              </a:rPr>
              <a:t>과정</a:t>
            </a:r>
            <a:endParaRPr sz="2600">
              <a:solidFill>
                <a:schemeClr val="lt1"/>
              </a:solidFill>
              <a:latin typeface="Do Hyeon"/>
              <a:ea typeface="Do Hyeon"/>
              <a:cs typeface="Do Hyeon"/>
              <a:sym typeface="Do Hyeon"/>
            </a:endParaRPr>
          </a:p>
          <a:p>
            <a:pPr indent="0" lvl="0" marL="0" marR="0" rtl="0" algn="l">
              <a:lnSpc>
                <a:spcPct val="140000"/>
              </a:lnSpc>
              <a:spcBef>
                <a:spcPts val="0"/>
              </a:spcBef>
              <a:spcAft>
                <a:spcPts val="0"/>
              </a:spcAft>
              <a:buNone/>
            </a:pPr>
            <a:r>
              <a:rPr lang="en-US" sz="2600">
                <a:solidFill>
                  <a:schemeClr val="lt1"/>
                </a:solidFill>
                <a:latin typeface="Do Hyeon"/>
                <a:ea typeface="Do Hyeon"/>
                <a:cs typeface="Do Hyeon"/>
                <a:sym typeface="Do Hyeon"/>
              </a:rPr>
              <a:t>결과</a:t>
            </a:r>
            <a:endParaRPr sz="2600">
              <a:solidFill>
                <a:schemeClr val="lt1"/>
              </a:solidFill>
              <a:latin typeface="Do Hyeon"/>
              <a:ea typeface="Do Hyeon"/>
              <a:cs typeface="Do Hyeon"/>
              <a:sym typeface="Do Hyeon"/>
            </a:endParaRPr>
          </a:p>
          <a:p>
            <a:pPr indent="0" lvl="0" marL="0" marR="0" rtl="0" algn="l">
              <a:lnSpc>
                <a:spcPct val="140000"/>
              </a:lnSpc>
              <a:spcBef>
                <a:spcPts val="0"/>
              </a:spcBef>
              <a:spcAft>
                <a:spcPts val="0"/>
              </a:spcAft>
              <a:buNone/>
            </a:pPr>
            <a:r>
              <a:rPr lang="en-US" sz="2600">
                <a:solidFill>
                  <a:schemeClr val="lt1"/>
                </a:solidFill>
                <a:latin typeface="Do Hyeon"/>
                <a:ea typeface="Do Hyeon"/>
                <a:cs typeface="Do Hyeon"/>
                <a:sym typeface="Do Hyeon"/>
              </a:rPr>
              <a:t>개선</a:t>
            </a:r>
            <a:endParaRPr sz="2600">
              <a:solidFill>
                <a:schemeClr val="lt1"/>
              </a:solidFill>
              <a:latin typeface="Do Hyeon"/>
              <a:ea typeface="Do Hyeon"/>
              <a:cs typeface="Do Hyeon"/>
              <a:sym typeface="Do Hyeo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453" name="Shape 453"/>
        <p:cNvGrpSpPr/>
        <p:nvPr/>
      </p:nvGrpSpPr>
      <p:grpSpPr>
        <a:xfrm>
          <a:off x="0" y="0"/>
          <a:ext cx="0" cy="0"/>
          <a:chOff x="0" y="0"/>
          <a:chExt cx="0" cy="0"/>
        </a:xfrm>
      </p:grpSpPr>
      <p:grpSp>
        <p:nvGrpSpPr>
          <p:cNvPr id="454" name="Google Shape;454;p32"/>
          <p:cNvGrpSpPr/>
          <p:nvPr/>
        </p:nvGrpSpPr>
        <p:grpSpPr>
          <a:xfrm>
            <a:off x="498356" y="426044"/>
            <a:ext cx="17291303" cy="9434909"/>
            <a:chOff x="0" y="-38100"/>
            <a:chExt cx="4554058" cy="2484898"/>
          </a:xfrm>
        </p:grpSpPr>
        <p:sp>
          <p:nvSpPr>
            <p:cNvPr id="455" name="Google Shape;455;p32"/>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56" name="Google Shape;456;p32"/>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1" i="0" sz="1800" u="none" cap="none" strike="noStrike">
                <a:solidFill>
                  <a:schemeClr val="dk1"/>
                </a:solidFill>
                <a:latin typeface="Calibri"/>
                <a:ea typeface="Calibri"/>
                <a:cs typeface="Calibri"/>
                <a:sym typeface="Calibri"/>
              </a:endParaRPr>
            </a:p>
          </p:txBody>
        </p:sp>
      </p:grpSp>
      <p:sp>
        <p:nvSpPr>
          <p:cNvPr id="457" name="Google Shape;457;p32"/>
          <p:cNvSpPr txBox="1"/>
          <p:nvPr/>
        </p:nvSpPr>
        <p:spPr>
          <a:xfrm>
            <a:off x="1430025" y="969183"/>
            <a:ext cx="9063600" cy="1077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99">
                <a:solidFill>
                  <a:srgbClr val="4C6FBF"/>
                </a:solidFill>
                <a:latin typeface="Do Hyeon"/>
                <a:ea typeface="Do Hyeon"/>
                <a:cs typeface="Do Hyeon"/>
                <a:sym typeface="Do Hyeon"/>
              </a:rPr>
              <a:t>모델링</a:t>
            </a:r>
            <a:endParaRPr>
              <a:latin typeface="Do Hyeon"/>
              <a:ea typeface="Do Hyeon"/>
              <a:cs typeface="Do Hyeon"/>
              <a:sym typeface="Do Hyeon"/>
            </a:endParaRPr>
          </a:p>
        </p:txBody>
      </p:sp>
      <p:sp>
        <p:nvSpPr>
          <p:cNvPr id="458" name="Google Shape;458;p32"/>
          <p:cNvSpPr txBox="1"/>
          <p:nvPr/>
        </p:nvSpPr>
        <p:spPr>
          <a:xfrm>
            <a:off x="1520875" y="2263800"/>
            <a:ext cx="13281000" cy="600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3900">
                <a:solidFill>
                  <a:schemeClr val="dk1"/>
                </a:solidFill>
                <a:latin typeface="Do Hyeon"/>
                <a:ea typeface="Do Hyeon"/>
                <a:cs typeface="Do Hyeon"/>
                <a:sym typeface="Do Hyeon"/>
              </a:rPr>
              <a:t>1단계 탐색적 데이터 분석 (EDA) &amp; 특성 엔지니어링</a:t>
            </a:r>
            <a:endParaRPr sz="3900">
              <a:solidFill>
                <a:schemeClr val="dk1"/>
              </a:solidFill>
              <a:latin typeface="Do Hyeon"/>
              <a:ea typeface="Do Hyeon"/>
              <a:cs typeface="Do Hyeon"/>
              <a:sym typeface="Do Hyeon"/>
            </a:endParaRPr>
          </a:p>
        </p:txBody>
      </p:sp>
      <p:sp>
        <p:nvSpPr>
          <p:cNvPr id="459" name="Google Shape;459;p32"/>
          <p:cNvSpPr txBox="1"/>
          <p:nvPr/>
        </p:nvSpPr>
        <p:spPr>
          <a:xfrm>
            <a:off x="1029511" y="6831650"/>
            <a:ext cx="4897500" cy="738900"/>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lang="en-US" sz="2000">
                <a:solidFill>
                  <a:schemeClr val="dk1"/>
                </a:solidFill>
                <a:latin typeface="Do Hyeon"/>
                <a:ea typeface="Do Hyeon"/>
                <a:cs typeface="Do Hyeon"/>
                <a:sym typeface="Do Hyeon"/>
              </a:rPr>
              <a:t>기술 통계와 시각화로 데이터 분석 진행</a:t>
            </a:r>
            <a:endParaRPr sz="2000">
              <a:solidFill>
                <a:schemeClr val="dk1"/>
              </a:solidFill>
              <a:latin typeface="Do Hyeon"/>
              <a:ea typeface="Do Hyeon"/>
              <a:cs typeface="Do Hyeon"/>
              <a:sym typeface="Do Hyeon"/>
            </a:endParaRPr>
          </a:p>
          <a:p>
            <a:pPr indent="0" lvl="0" marL="0" marR="0" rtl="0" algn="ctr">
              <a:lnSpc>
                <a:spcPct val="140013"/>
              </a:lnSpc>
              <a:spcBef>
                <a:spcPts val="0"/>
              </a:spcBef>
              <a:spcAft>
                <a:spcPts val="0"/>
              </a:spcAft>
              <a:buNone/>
            </a:pPr>
            <a:r>
              <a:rPr lang="en-US" sz="2000">
                <a:solidFill>
                  <a:schemeClr val="dk1"/>
                </a:solidFill>
                <a:latin typeface="Do Hyeon"/>
                <a:ea typeface="Do Hyeon"/>
                <a:cs typeface="Do Hyeon"/>
                <a:sym typeface="Do Hyeon"/>
              </a:rPr>
              <a:t>결측치, 이상치 처리</a:t>
            </a:r>
            <a:endParaRPr sz="2000">
              <a:solidFill>
                <a:schemeClr val="dk1"/>
              </a:solidFill>
              <a:latin typeface="Do Hyeon"/>
              <a:ea typeface="Do Hyeon"/>
              <a:cs typeface="Do Hyeon"/>
              <a:sym typeface="Do Hyeon"/>
            </a:endParaRPr>
          </a:p>
        </p:txBody>
      </p:sp>
      <p:pic>
        <p:nvPicPr>
          <p:cNvPr id="460" name="Google Shape;460;p32"/>
          <p:cNvPicPr preferRelativeResize="0"/>
          <p:nvPr/>
        </p:nvPicPr>
        <p:blipFill rotWithShape="1">
          <a:blip r:embed="rId3">
            <a:alphaModFix/>
          </a:blip>
          <a:srcRect b="0" l="0" r="9189" t="0"/>
          <a:stretch/>
        </p:blipFill>
        <p:spPr>
          <a:xfrm>
            <a:off x="1537375" y="4562051"/>
            <a:ext cx="3881755" cy="1004546"/>
          </a:xfrm>
          <a:prstGeom prst="rect">
            <a:avLst/>
          </a:prstGeom>
          <a:noFill/>
          <a:ln>
            <a:noFill/>
          </a:ln>
        </p:spPr>
      </p:pic>
      <p:pic>
        <p:nvPicPr>
          <p:cNvPr id="461" name="Google Shape;461;p32"/>
          <p:cNvPicPr preferRelativeResize="0"/>
          <p:nvPr/>
        </p:nvPicPr>
        <p:blipFill>
          <a:blip r:embed="rId4">
            <a:alphaModFix/>
          </a:blip>
          <a:stretch>
            <a:fillRect/>
          </a:stretch>
        </p:blipFill>
        <p:spPr>
          <a:xfrm>
            <a:off x="1686784" y="3268735"/>
            <a:ext cx="3582935" cy="1186503"/>
          </a:xfrm>
          <a:prstGeom prst="rect">
            <a:avLst/>
          </a:prstGeom>
          <a:noFill/>
          <a:ln>
            <a:noFill/>
          </a:ln>
        </p:spPr>
      </p:pic>
      <p:sp>
        <p:nvSpPr>
          <p:cNvPr id="462" name="Google Shape;462;p32"/>
          <p:cNvSpPr txBox="1"/>
          <p:nvPr/>
        </p:nvSpPr>
        <p:spPr>
          <a:xfrm>
            <a:off x="10493625" y="7579125"/>
            <a:ext cx="4897500" cy="307800"/>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t/>
            </a:r>
            <a:endParaRPr sz="2000">
              <a:solidFill>
                <a:schemeClr val="dk1"/>
              </a:solidFill>
              <a:latin typeface="Do Hyeon"/>
              <a:ea typeface="Do Hyeon"/>
              <a:cs typeface="Do Hyeon"/>
              <a:sym typeface="Do Hyeon"/>
            </a:endParaRPr>
          </a:p>
        </p:txBody>
      </p:sp>
      <p:sp>
        <p:nvSpPr>
          <p:cNvPr id="463" name="Google Shape;463;p32"/>
          <p:cNvSpPr txBox="1"/>
          <p:nvPr/>
        </p:nvSpPr>
        <p:spPr>
          <a:xfrm>
            <a:off x="1978261" y="6192825"/>
            <a:ext cx="3000000" cy="5541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탐색적 데이터 분석 (EDA)</a:t>
            </a:r>
            <a:endParaRPr sz="2400">
              <a:solidFill>
                <a:srgbClr val="2E53A8"/>
              </a:solidFill>
            </a:endParaRPr>
          </a:p>
        </p:txBody>
      </p:sp>
      <p:sp>
        <p:nvSpPr>
          <p:cNvPr id="464" name="Google Shape;464;p32"/>
          <p:cNvSpPr txBox="1"/>
          <p:nvPr/>
        </p:nvSpPr>
        <p:spPr>
          <a:xfrm>
            <a:off x="11498195" y="6192825"/>
            <a:ext cx="5087100" cy="5541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랜덤포레스트 모델 활용 특성 엔지니어링</a:t>
            </a:r>
            <a:endParaRPr sz="2400">
              <a:solidFill>
                <a:srgbClr val="2E53A8"/>
              </a:solidFill>
            </a:endParaRPr>
          </a:p>
        </p:txBody>
      </p:sp>
      <p:sp>
        <p:nvSpPr>
          <p:cNvPr id="465" name="Google Shape;465;p32"/>
          <p:cNvSpPr txBox="1"/>
          <p:nvPr/>
        </p:nvSpPr>
        <p:spPr>
          <a:xfrm>
            <a:off x="11028845" y="6746925"/>
            <a:ext cx="6025800" cy="1299300"/>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lang="en-US" sz="2000">
                <a:solidFill>
                  <a:schemeClr val="dk1"/>
                </a:solidFill>
                <a:latin typeface="Do Hyeon"/>
                <a:ea typeface="Do Hyeon"/>
                <a:cs typeface="Do Hyeon"/>
                <a:sym typeface="Do Hyeon"/>
              </a:rPr>
              <a:t>특성 중요도(feature importance) 분석 활용</a:t>
            </a:r>
            <a:endParaRPr sz="2000">
              <a:solidFill>
                <a:schemeClr val="dk1"/>
              </a:solidFill>
              <a:latin typeface="Do Hyeon"/>
              <a:ea typeface="Do Hyeon"/>
              <a:cs typeface="Do Hyeon"/>
              <a:sym typeface="Do Hyeon"/>
            </a:endParaRPr>
          </a:p>
          <a:p>
            <a:pPr indent="0" lvl="0" marL="0" marR="0" rtl="0" algn="ctr">
              <a:lnSpc>
                <a:spcPct val="140013"/>
              </a:lnSpc>
              <a:spcBef>
                <a:spcPts val="0"/>
              </a:spcBef>
              <a:spcAft>
                <a:spcPts val="0"/>
              </a:spcAft>
              <a:buNone/>
            </a:pPr>
            <a:r>
              <a:rPr lang="en-US" sz="2000">
                <a:solidFill>
                  <a:schemeClr val="dk1"/>
                </a:solidFill>
                <a:latin typeface="Do Hyeon"/>
                <a:ea typeface="Do Hyeon"/>
                <a:cs typeface="Do Hyeon"/>
                <a:sym typeface="Do Hyeon"/>
              </a:rPr>
              <a:t>[5, 10, 15, 20, 25] </a:t>
            </a:r>
            <a:endParaRPr sz="2000">
              <a:solidFill>
                <a:schemeClr val="dk1"/>
              </a:solidFill>
              <a:latin typeface="Do Hyeon"/>
              <a:ea typeface="Do Hyeon"/>
              <a:cs typeface="Do Hyeon"/>
              <a:sym typeface="Do Hyeon"/>
            </a:endParaRPr>
          </a:p>
          <a:p>
            <a:pPr indent="0" lvl="0" marL="0" marR="0" rtl="0" algn="ctr">
              <a:lnSpc>
                <a:spcPct val="140013"/>
              </a:lnSpc>
              <a:spcBef>
                <a:spcPts val="0"/>
              </a:spcBef>
              <a:spcAft>
                <a:spcPts val="0"/>
              </a:spcAft>
              <a:buNone/>
            </a:pPr>
            <a:r>
              <a:t/>
            </a:r>
            <a:endParaRPr sz="600">
              <a:solidFill>
                <a:schemeClr val="dk1"/>
              </a:solidFill>
              <a:latin typeface="Do Hyeon"/>
              <a:ea typeface="Do Hyeon"/>
              <a:cs typeface="Do Hyeon"/>
              <a:sym typeface="Do Hyeon"/>
            </a:endParaRPr>
          </a:p>
          <a:p>
            <a:pPr indent="0" lvl="0" marL="0" marR="0" rtl="0" algn="ctr">
              <a:lnSpc>
                <a:spcPct val="140013"/>
              </a:lnSpc>
              <a:spcBef>
                <a:spcPts val="0"/>
              </a:spcBef>
              <a:spcAft>
                <a:spcPts val="0"/>
              </a:spcAft>
              <a:buNone/>
            </a:pPr>
            <a:r>
              <a:rPr lang="en-US" sz="2000">
                <a:solidFill>
                  <a:schemeClr val="dk1"/>
                </a:solidFill>
                <a:latin typeface="Do Hyeon"/>
                <a:ea typeface="Do Hyeon"/>
                <a:cs typeface="Do Hyeon"/>
                <a:sym typeface="Do Hyeon"/>
              </a:rPr>
              <a:t>5가지 변수 개수 비교하여 최적의 변수 개수 결정</a:t>
            </a:r>
            <a:endParaRPr sz="2000">
              <a:solidFill>
                <a:schemeClr val="dk1"/>
              </a:solidFill>
              <a:latin typeface="Do Hyeon"/>
              <a:ea typeface="Do Hyeon"/>
              <a:cs typeface="Do Hyeon"/>
              <a:sym typeface="Do Hyeon"/>
            </a:endParaRPr>
          </a:p>
        </p:txBody>
      </p:sp>
      <p:pic>
        <p:nvPicPr>
          <p:cNvPr id="466" name="Google Shape;466;p32"/>
          <p:cNvPicPr preferRelativeResize="0"/>
          <p:nvPr/>
        </p:nvPicPr>
        <p:blipFill>
          <a:blip r:embed="rId5">
            <a:alphaModFix/>
          </a:blip>
          <a:stretch>
            <a:fillRect/>
          </a:stretch>
        </p:blipFill>
        <p:spPr>
          <a:xfrm>
            <a:off x="12854438" y="3081424"/>
            <a:ext cx="2374627" cy="2966476"/>
          </a:xfrm>
          <a:prstGeom prst="rect">
            <a:avLst/>
          </a:prstGeom>
          <a:noFill/>
          <a:ln>
            <a:noFill/>
          </a:ln>
        </p:spPr>
      </p:pic>
      <p:sp>
        <p:nvSpPr>
          <p:cNvPr id="467" name="Google Shape;467;p32"/>
          <p:cNvSpPr txBox="1"/>
          <p:nvPr/>
        </p:nvSpPr>
        <p:spPr>
          <a:xfrm>
            <a:off x="5926995" y="6192825"/>
            <a:ext cx="5087100" cy="5541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‘전분기_점포당_당월_매출_금액’ 변수 추가</a:t>
            </a:r>
            <a:endParaRPr sz="2400">
              <a:solidFill>
                <a:srgbClr val="2E53A8"/>
              </a:solidFill>
            </a:endParaRPr>
          </a:p>
        </p:txBody>
      </p:sp>
      <p:sp>
        <p:nvSpPr>
          <p:cNvPr id="468" name="Google Shape;468;p32"/>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a:p>
        </p:txBody>
      </p:sp>
      <p:sp>
        <p:nvSpPr>
          <p:cNvPr id="469" name="Google Shape;469;p32"/>
          <p:cNvSpPr txBox="1"/>
          <p:nvPr/>
        </p:nvSpPr>
        <p:spPr>
          <a:xfrm>
            <a:off x="6021795" y="6831650"/>
            <a:ext cx="4897500" cy="22704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000">
                <a:solidFill>
                  <a:schemeClr val="dk1"/>
                </a:solidFill>
                <a:latin typeface="Do Hyeon"/>
                <a:ea typeface="Do Hyeon"/>
                <a:cs typeface="Do Hyeon"/>
                <a:sym typeface="Do Hyeon"/>
              </a:rPr>
              <a:t>트렌드 및 계절성 포착을 포착하고 </a:t>
            </a:r>
            <a:endParaRPr sz="2000">
              <a:solidFill>
                <a:schemeClr val="dk1"/>
              </a:solidFill>
              <a:latin typeface="Do Hyeon"/>
              <a:ea typeface="Do Hyeon"/>
              <a:cs typeface="Do Hyeon"/>
              <a:sym typeface="Do Hyeon"/>
            </a:endParaRPr>
          </a:p>
          <a:p>
            <a:pPr indent="0" lvl="0" marL="0" marR="0" rtl="0" algn="ctr">
              <a:lnSpc>
                <a:spcPct val="150000"/>
              </a:lnSpc>
              <a:spcBef>
                <a:spcPts val="0"/>
              </a:spcBef>
              <a:spcAft>
                <a:spcPts val="0"/>
              </a:spcAft>
              <a:buNone/>
            </a:pPr>
            <a:r>
              <a:rPr lang="en-US" sz="2000">
                <a:solidFill>
                  <a:schemeClr val="dk1"/>
                </a:solidFill>
                <a:latin typeface="Do Hyeon"/>
                <a:ea typeface="Do Hyeon"/>
                <a:cs typeface="Do Hyeon"/>
                <a:sym typeface="Do Hyeon"/>
              </a:rPr>
              <a:t>시간적 연속성을 반영할 수 있는 변수 추가</a:t>
            </a:r>
            <a:br>
              <a:rPr lang="en-US" sz="2000">
                <a:solidFill>
                  <a:schemeClr val="dk1"/>
                </a:solidFill>
                <a:latin typeface="Do Hyeon"/>
                <a:ea typeface="Do Hyeon"/>
                <a:cs typeface="Do Hyeon"/>
                <a:sym typeface="Do Hyeon"/>
              </a:rPr>
            </a:br>
            <a:endParaRPr sz="500">
              <a:solidFill>
                <a:schemeClr val="dk1"/>
              </a:solidFill>
              <a:latin typeface="Do Hyeon"/>
              <a:ea typeface="Do Hyeon"/>
              <a:cs typeface="Do Hyeon"/>
              <a:sym typeface="Do Hyeon"/>
            </a:endParaRPr>
          </a:p>
          <a:p>
            <a:pPr indent="0" lvl="0" marL="0" marR="0" rtl="0" algn="ctr">
              <a:lnSpc>
                <a:spcPct val="150000"/>
              </a:lnSpc>
              <a:spcBef>
                <a:spcPts val="0"/>
              </a:spcBef>
              <a:spcAft>
                <a:spcPts val="0"/>
              </a:spcAft>
              <a:buNone/>
            </a:pPr>
            <a:r>
              <a:rPr lang="en-US" sz="2000">
                <a:solidFill>
                  <a:schemeClr val="dk1"/>
                </a:solidFill>
                <a:latin typeface="Do Hyeon"/>
                <a:ea typeface="Do Hyeon"/>
                <a:cs typeface="Do Hyeon"/>
                <a:sym typeface="Do Hyeon"/>
              </a:rPr>
              <a:t>현재 매출과 전분기 매출을 비교함으로써, </a:t>
            </a:r>
            <a:endParaRPr sz="2000">
              <a:solidFill>
                <a:schemeClr val="dk1"/>
              </a:solidFill>
              <a:latin typeface="Do Hyeon"/>
              <a:ea typeface="Do Hyeon"/>
              <a:cs typeface="Do Hyeon"/>
              <a:sym typeface="Do Hyeon"/>
            </a:endParaRPr>
          </a:p>
          <a:p>
            <a:pPr indent="0" lvl="0" marL="0" marR="0" rtl="0" algn="ctr">
              <a:lnSpc>
                <a:spcPct val="150000"/>
              </a:lnSpc>
              <a:spcBef>
                <a:spcPts val="0"/>
              </a:spcBef>
              <a:spcAft>
                <a:spcPts val="0"/>
              </a:spcAft>
              <a:buNone/>
            </a:pPr>
            <a:r>
              <a:rPr lang="en-US" sz="2000">
                <a:solidFill>
                  <a:schemeClr val="dk1"/>
                </a:solidFill>
                <a:latin typeface="Do Hyeon"/>
                <a:ea typeface="Do Hyeon"/>
                <a:cs typeface="Do Hyeon"/>
                <a:sym typeface="Do Hyeon"/>
              </a:rPr>
              <a:t>매출의 증감 패턴을 분석</a:t>
            </a:r>
            <a:endParaRPr sz="2000">
              <a:solidFill>
                <a:schemeClr val="dk1"/>
              </a:solidFill>
              <a:latin typeface="Do Hyeon"/>
              <a:ea typeface="Do Hyeon"/>
              <a:cs typeface="Do Hyeon"/>
              <a:sym typeface="Do Hyeon"/>
            </a:endParaRPr>
          </a:p>
          <a:p>
            <a:pPr indent="0" lvl="0" marL="0" marR="0" rtl="0" algn="ctr">
              <a:lnSpc>
                <a:spcPct val="150000"/>
              </a:lnSpc>
              <a:spcBef>
                <a:spcPts val="0"/>
              </a:spcBef>
              <a:spcAft>
                <a:spcPts val="0"/>
              </a:spcAft>
              <a:buNone/>
            </a:pPr>
            <a:r>
              <a:t/>
            </a:r>
            <a:endParaRPr sz="2000">
              <a:solidFill>
                <a:schemeClr val="dk1"/>
              </a:solidFill>
              <a:latin typeface="Do Hyeon"/>
              <a:ea typeface="Do Hyeon"/>
              <a:cs typeface="Do Hyeon"/>
              <a:sym typeface="Do Hyeon"/>
            </a:endParaRPr>
          </a:p>
        </p:txBody>
      </p:sp>
      <p:sp>
        <p:nvSpPr>
          <p:cNvPr id="470" name="Google Shape;470;p32"/>
          <p:cNvSpPr/>
          <p:nvPr/>
        </p:nvSpPr>
        <p:spPr>
          <a:xfrm>
            <a:off x="7594857" y="3675629"/>
            <a:ext cx="1751376" cy="1684505"/>
          </a:xfrm>
          <a:custGeom>
            <a:rect b="b" l="l" r="r" t="t"/>
            <a:pathLst>
              <a:path extrusionOk="0" h="1684505" w="1751376">
                <a:moveTo>
                  <a:pt x="0" y="0"/>
                </a:moveTo>
                <a:lnTo>
                  <a:pt x="1751376" y="0"/>
                </a:lnTo>
                <a:lnTo>
                  <a:pt x="1751376" y="1684505"/>
                </a:lnTo>
                <a:lnTo>
                  <a:pt x="0" y="1684505"/>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474" name="Shape 474"/>
        <p:cNvGrpSpPr/>
        <p:nvPr/>
      </p:nvGrpSpPr>
      <p:grpSpPr>
        <a:xfrm>
          <a:off x="0" y="0"/>
          <a:ext cx="0" cy="0"/>
          <a:chOff x="0" y="0"/>
          <a:chExt cx="0" cy="0"/>
        </a:xfrm>
      </p:grpSpPr>
      <p:grpSp>
        <p:nvGrpSpPr>
          <p:cNvPr id="475" name="Google Shape;475;p33"/>
          <p:cNvGrpSpPr/>
          <p:nvPr/>
        </p:nvGrpSpPr>
        <p:grpSpPr>
          <a:xfrm>
            <a:off x="498356" y="426044"/>
            <a:ext cx="17291303" cy="9434909"/>
            <a:chOff x="0" y="-38100"/>
            <a:chExt cx="4554058" cy="2484898"/>
          </a:xfrm>
        </p:grpSpPr>
        <p:sp>
          <p:nvSpPr>
            <p:cNvPr id="476" name="Google Shape;476;p33"/>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77" name="Google Shape;477;p33"/>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1" i="0" sz="1800" u="none" cap="none" strike="noStrike">
                <a:solidFill>
                  <a:schemeClr val="dk1"/>
                </a:solidFill>
                <a:latin typeface="Calibri"/>
                <a:ea typeface="Calibri"/>
                <a:cs typeface="Calibri"/>
                <a:sym typeface="Calibri"/>
              </a:endParaRPr>
            </a:p>
          </p:txBody>
        </p:sp>
      </p:grpSp>
      <p:sp>
        <p:nvSpPr>
          <p:cNvPr id="478" name="Google Shape;478;p33"/>
          <p:cNvSpPr txBox="1"/>
          <p:nvPr/>
        </p:nvSpPr>
        <p:spPr>
          <a:xfrm>
            <a:off x="1430025" y="969183"/>
            <a:ext cx="9063600" cy="1077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99">
                <a:solidFill>
                  <a:srgbClr val="4C6FBF"/>
                </a:solidFill>
                <a:latin typeface="Do Hyeon"/>
                <a:ea typeface="Do Hyeon"/>
                <a:cs typeface="Do Hyeon"/>
                <a:sym typeface="Do Hyeon"/>
              </a:rPr>
              <a:t>모델링</a:t>
            </a:r>
            <a:endParaRPr>
              <a:latin typeface="Do Hyeon"/>
              <a:ea typeface="Do Hyeon"/>
              <a:cs typeface="Do Hyeon"/>
              <a:sym typeface="Do Hyeon"/>
            </a:endParaRPr>
          </a:p>
        </p:txBody>
      </p:sp>
      <p:sp>
        <p:nvSpPr>
          <p:cNvPr id="479" name="Google Shape;479;p33"/>
          <p:cNvSpPr txBox="1"/>
          <p:nvPr/>
        </p:nvSpPr>
        <p:spPr>
          <a:xfrm>
            <a:off x="1520875" y="2263800"/>
            <a:ext cx="13281000" cy="600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3900">
                <a:solidFill>
                  <a:schemeClr val="dk1"/>
                </a:solidFill>
                <a:latin typeface="Do Hyeon"/>
                <a:ea typeface="Do Hyeon"/>
                <a:cs typeface="Do Hyeon"/>
                <a:sym typeface="Do Hyeon"/>
              </a:rPr>
              <a:t>2</a:t>
            </a:r>
            <a:r>
              <a:rPr lang="en-US" sz="3900">
                <a:solidFill>
                  <a:schemeClr val="dk1"/>
                </a:solidFill>
                <a:latin typeface="Do Hyeon"/>
                <a:ea typeface="Do Hyeon"/>
                <a:cs typeface="Do Hyeon"/>
                <a:sym typeface="Do Hyeon"/>
              </a:rPr>
              <a:t>단계 모델 선택</a:t>
            </a:r>
            <a:endParaRPr sz="3900">
              <a:solidFill>
                <a:schemeClr val="dk1"/>
              </a:solidFill>
              <a:latin typeface="Do Hyeon"/>
              <a:ea typeface="Do Hyeon"/>
              <a:cs typeface="Do Hyeon"/>
              <a:sym typeface="Do Hyeon"/>
            </a:endParaRPr>
          </a:p>
        </p:txBody>
      </p:sp>
      <p:sp>
        <p:nvSpPr>
          <p:cNvPr id="480" name="Google Shape;480;p33"/>
          <p:cNvSpPr txBox="1"/>
          <p:nvPr/>
        </p:nvSpPr>
        <p:spPr>
          <a:xfrm>
            <a:off x="11154295" y="4253375"/>
            <a:ext cx="5087100" cy="22977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Gradient Boosting</a:t>
            </a:r>
            <a:endParaRPr sz="2400">
              <a:solidFill>
                <a:srgbClr val="2E53A8"/>
              </a:solidFill>
              <a:latin typeface="Do Hyeon"/>
              <a:ea typeface="Do Hyeon"/>
              <a:cs typeface="Do Hyeon"/>
              <a:sym typeface="Do Hyeon"/>
            </a:endParaRPr>
          </a:p>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Bagging</a:t>
            </a:r>
            <a:endParaRPr sz="2400">
              <a:solidFill>
                <a:srgbClr val="2E53A8"/>
              </a:solidFill>
              <a:latin typeface="Do Hyeon"/>
              <a:ea typeface="Do Hyeon"/>
              <a:cs typeface="Do Hyeon"/>
              <a:sym typeface="Do Hyeon"/>
            </a:endParaRPr>
          </a:p>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Random Forest</a:t>
            </a:r>
            <a:endParaRPr sz="2400">
              <a:solidFill>
                <a:srgbClr val="2E53A8"/>
              </a:solidFill>
              <a:latin typeface="Do Hyeon"/>
              <a:ea typeface="Do Hyeon"/>
              <a:cs typeface="Do Hyeon"/>
              <a:sym typeface="Do Hyeon"/>
            </a:endParaRPr>
          </a:p>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LASSO</a:t>
            </a:r>
            <a:endParaRPr sz="2400">
              <a:solidFill>
                <a:srgbClr val="2E53A8"/>
              </a:solidFill>
              <a:latin typeface="Do Hyeon"/>
              <a:ea typeface="Do Hyeon"/>
              <a:cs typeface="Do Hyeon"/>
              <a:sym typeface="Do Hyeon"/>
            </a:endParaRPr>
          </a:p>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XGBoost</a:t>
            </a:r>
            <a:endParaRPr sz="2400">
              <a:solidFill>
                <a:srgbClr val="2E53A8"/>
              </a:solidFill>
              <a:latin typeface="Do Hyeon"/>
              <a:ea typeface="Do Hyeon"/>
              <a:cs typeface="Do Hyeon"/>
              <a:sym typeface="Do Hyeon"/>
            </a:endParaRPr>
          </a:p>
        </p:txBody>
      </p:sp>
      <p:sp>
        <p:nvSpPr>
          <p:cNvPr id="481" name="Google Shape;481;p33"/>
          <p:cNvSpPr txBox="1"/>
          <p:nvPr/>
        </p:nvSpPr>
        <p:spPr>
          <a:xfrm>
            <a:off x="1503375" y="2864100"/>
            <a:ext cx="8916900" cy="9696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Do Hyeon"/>
              <a:buChar char="●"/>
            </a:pPr>
            <a:r>
              <a:rPr lang="en-US" sz="1700">
                <a:latin typeface="Do Hyeon"/>
                <a:ea typeface="Do Hyeon"/>
                <a:cs typeface="Do Hyeon"/>
                <a:sym typeface="Do Hyeon"/>
              </a:rPr>
              <a:t>다양한 접근 방식: 트리 기반 앙상블, 배깅, 선형 모델(LASSO) 등 다양한 알고리즘을 비교</a:t>
            </a:r>
            <a:endParaRPr sz="1700">
              <a:latin typeface="Do Hyeon"/>
              <a:ea typeface="Do Hyeon"/>
              <a:cs typeface="Do Hyeon"/>
              <a:sym typeface="Do Hyeon"/>
            </a:endParaRPr>
          </a:p>
          <a:p>
            <a:pPr indent="-336550" lvl="0" marL="457200" rtl="0" algn="l">
              <a:spcBef>
                <a:spcPts val="0"/>
              </a:spcBef>
              <a:spcAft>
                <a:spcPts val="0"/>
              </a:spcAft>
              <a:buSzPts val="1700"/>
              <a:buFont typeface="Do Hyeon"/>
              <a:buChar char="●"/>
            </a:pPr>
            <a:r>
              <a:rPr lang="en-US" sz="1700">
                <a:latin typeface="Do Hyeon"/>
                <a:ea typeface="Do Hyeon"/>
                <a:cs typeface="Do Hyeon"/>
                <a:sym typeface="Do Hyeon"/>
              </a:rPr>
              <a:t>성능과 해석의 균형: 고성능 모델(XGBoost)부터 해석이 용이한 모델(LASSO)까지 포함하여 다각도로 분석</a:t>
            </a:r>
            <a:endParaRPr sz="1700">
              <a:latin typeface="Do Hyeon"/>
              <a:ea typeface="Do Hyeon"/>
              <a:cs typeface="Do Hyeon"/>
              <a:sym typeface="Do Hyeon"/>
            </a:endParaRPr>
          </a:p>
          <a:p>
            <a:pPr indent="-336550" lvl="0" marL="457200" rtl="0" algn="l">
              <a:spcBef>
                <a:spcPts val="0"/>
              </a:spcBef>
              <a:spcAft>
                <a:spcPts val="0"/>
              </a:spcAft>
              <a:buSzPts val="1700"/>
              <a:buFont typeface="Do Hyeon"/>
              <a:buChar char="●"/>
            </a:pPr>
            <a:r>
              <a:rPr lang="en-US" sz="1700">
                <a:latin typeface="Do Hyeon"/>
                <a:ea typeface="Do Hyeon"/>
                <a:cs typeface="Do Hyeon"/>
                <a:sym typeface="Do Hyeon"/>
              </a:rPr>
              <a:t>데이터 특성 고려, </a:t>
            </a:r>
            <a:r>
              <a:rPr lang="en-US" sz="1700">
                <a:solidFill>
                  <a:schemeClr val="dk1"/>
                </a:solidFill>
                <a:latin typeface="Do Hyeon"/>
                <a:ea typeface="Do Hyeon"/>
                <a:cs typeface="Do Hyeon"/>
                <a:sym typeface="Do Hyeon"/>
              </a:rPr>
              <a:t>과적합 방지, 산업 표준</a:t>
            </a:r>
            <a:r>
              <a:rPr lang="en-US" sz="1700">
                <a:latin typeface="Do Hyeon"/>
                <a:ea typeface="Do Hyeon"/>
                <a:cs typeface="Do Hyeon"/>
                <a:sym typeface="Do Hyeon"/>
              </a:rPr>
              <a:t> </a:t>
            </a:r>
            <a:endParaRPr sz="1700">
              <a:latin typeface="Do Hyeon"/>
              <a:ea typeface="Do Hyeon"/>
              <a:cs typeface="Do Hyeon"/>
              <a:sym typeface="Do Hyeon"/>
            </a:endParaRPr>
          </a:p>
        </p:txBody>
      </p:sp>
      <p:sp>
        <p:nvSpPr>
          <p:cNvPr id="482" name="Google Shape;482;p33"/>
          <p:cNvSpPr txBox="1"/>
          <p:nvPr/>
        </p:nvSpPr>
        <p:spPr>
          <a:xfrm>
            <a:off x="1430025" y="7434050"/>
            <a:ext cx="7425000" cy="19086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1200"/>
              </a:spcBef>
              <a:spcAft>
                <a:spcPts val="0"/>
              </a:spcAft>
              <a:buClr>
                <a:schemeClr val="dk1"/>
              </a:buClr>
              <a:buSzPts val="1700"/>
              <a:buFont typeface="Heebo SemiBold"/>
              <a:buAutoNum type="arabicPeriod"/>
            </a:pPr>
            <a:r>
              <a:rPr lang="en-US" sz="2000">
                <a:solidFill>
                  <a:schemeClr val="dk1"/>
                </a:solidFill>
                <a:latin typeface="Heebo SemiBold"/>
                <a:ea typeface="Heebo SemiBold"/>
                <a:cs typeface="Heebo SemiBold"/>
                <a:sym typeface="Heebo SemiBold"/>
              </a:rPr>
              <a:t>최고 R²: Random Forest (0.894)</a:t>
            </a:r>
            <a:endParaRPr sz="2000">
              <a:solidFill>
                <a:schemeClr val="dk1"/>
              </a:solidFill>
              <a:latin typeface="Heebo SemiBold"/>
              <a:ea typeface="Heebo SemiBold"/>
              <a:cs typeface="Heebo SemiBold"/>
              <a:sym typeface="Heebo SemiBold"/>
            </a:endParaRPr>
          </a:p>
          <a:p>
            <a:pPr indent="-336550" lvl="0" marL="457200" rtl="0" algn="l">
              <a:lnSpc>
                <a:spcPct val="115000"/>
              </a:lnSpc>
              <a:spcBef>
                <a:spcPts val="0"/>
              </a:spcBef>
              <a:spcAft>
                <a:spcPts val="0"/>
              </a:spcAft>
              <a:buClr>
                <a:schemeClr val="dk1"/>
              </a:buClr>
              <a:buSzPts val="1700"/>
              <a:buFont typeface="Heebo SemiBold"/>
              <a:buAutoNum type="arabicPeriod"/>
            </a:pPr>
            <a:r>
              <a:rPr lang="en-US" sz="2000">
                <a:solidFill>
                  <a:schemeClr val="dk1"/>
                </a:solidFill>
                <a:latin typeface="Heebo SemiBold"/>
                <a:ea typeface="Heebo SemiBold"/>
                <a:cs typeface="Heebo SemiBold"/>
                <a:sym typeface="Heebo SemiBold"/>
              </a:rPr>
              <a:t>최저 MSE: Random Forest (2.08 x 10^15)</a:t>
            </a:r>
            <a:endParaRPr sz="2000">
              <a:solidFill>
                <a:schemeClr val="dk1"/>
              </a:solidFill>
              <a:latin typeface="Heebo SemiBold"/>
              <a:ea typeface="Heebo SemiBold"/>
              <a:cs typeface="Heebo SemiBold"/>
              <a:sym typeface="Heebo SemiBold"/>
            </a:endParaRPr>
          </a:p>
          <a:p>
            <a:pPr indent="-336550" lvl="0" marL="457200" rtl="0" algn="l">
              <a:lnSpc>
                <a:spcPct val="115000"/>
              </a:lnSpc>
              <a:spcBef>
                <a:spcPts val="0"/>
              </a:spcBef>
              <a:spcAft>
                <a:spcPts val="0"/>
              </a:spcAft>
              <a:buClr>
                <a:schemeClr val="dk1"/>
              </a:buClr>
              <a:buSzPts val="1700"/>
              <a:buFont typeface="Heebo SemiBold"/>
              <a:buAutoNum type="arabicPeriod"/>
            </a:pPr>
            <a:r>
              <a:rPr lang="en-US" sz="2000">
                <a:solidFill>
                  <a:schemeClr val="dk1"/>
                </a:solidFill>
                <a:latin typeface="Heebo SemiBold"/>
                <a:ea typeface="Heebo SemiBold"/>
                <a:cs typeface="Heebo SemiBold"/>
                <a:sym typeface="Heebo SemiBold"/>
              </a:rPr>
              <a:t>최저 MAE: Random Forest (13,193,488)</a:t>
            </a:r>
            <a:endParaRPr sz="2000">
              <a:solidFill>
                <a:schemeClr val="dk1"/>
              </a:solidFill>
              <a:latin typeface="Heebo SemiBold"/>
              <a:ea typeface="Heebo SemiBold"/>
              <a:cs typeface="Heebo SemiBold"/>
              <a:sym typeface="Heebo SemiBold"/>
            </a:endParaRPr>
          </a:p>
          <a:p>
            <a:pPr indent="-336550" lvl="0" marL="457200" rtl="0" algn="l">
              <a:lnSpc>
                <a:spcPct val="115000"/>
              </a:lnSpc>
              <a:spcBef>
                <a:spcPts val="0"/>
              </a:spcBef>
              <a:spcAft>
                <a:spcPts val="0"/>
              </a:spcAft>
              <a:buClr>
                <a:schemeClr val="dk1"/>
              </a:buClr>
              <a:buSzPts val="1700"/>
              <a:buFont typeface="Heebo SemiBold"/>
              <a:buAutoNum type="arabicPeriod"/>
            </a:pPr>
            <a:r>
              <a:rPr lang="en-US" sz="2000">
                <a:solidFill>
                  <a:schemeClr val="dk1"/>
                </a:solidFill>
                <a:latin typeface="Heebo SemiBold"/>
                <a:ea typeface="Heebo SemiBold"/>
                <a:cs typeface="Heebo SemiBold"/>
                <a:sym typeface="Heebo SemiBold"/>
              </a:rPr>
              <a:t>최저 MAPE: Bagging (5,220%)</a:t>
            </a:r>
            <a:endParaRPr sz="2000">
              <a:solidFill>
                <a:schemeClr val="dk1"/>
              </a:solidFill>
              <a:latin typeface="Heebo SemiBold"/>
              <a:ea typeface="Heebo SemiBold"/>
              <a:cs typeface="Heebo SemiBold"/>
              <a:sym typeface="Heebo SemiBold"/>
            </a:endParaRPr>
          </a:p>
          <a:p>
            <a:pPr indent="-336550" lvl="0" marL="457200" rtl="0" algn="l">
              <a:lnSpc>
                <a:spcPct val="115000"/>
              </a:lnSpc>
              <a:spcBef>
                <a:spcPts val="0"/>
              </a:spcBef>
              <a:spcAft>
                <a:spcPts val="0"/>
              </a:spcAft>
              <a:buClr>
                <a:schemeClr val="dk1"/>
              </a:buClr>
              <a:buSzPts val="1700"/>
              <a:buFont typeface="Heebo SemiBold"/>
              <a:buAutoNum type="arabicPeriod"/>
            </a:pPr>
            <a:r>
              <a:rPr lang="en-US" sz="2000">
                <a:solidFill>
                  <a:schemeClr val="dk1"/>
                </a:solidFill>
                <a:latin typeface="Heebo SemiBold"/>
                <a:ea typeface="Heebo SemiBold"/>
                <a:cs typeface="Heebo SemiBold"/>
                <a:sym typeface="Heebo SemiBold"/>
              </a:rPr>
              <a:t>LASSO와 Gradient Boosting의 성능이 상대적으로 낮음</a:t>
            </a:r>
            <a:endParaRPr sz="2000">
              <a:latin typeface="Heebo SemiBold"/>
              <a:ea typeface="Heebo SemiBold"/>
              <a:cs typeface="Heebo SemiBold"/>
              <a:sym typeface="Heebo SemiBold"/>
            </a:endParaRPr>
          </a:p>
        </p:txBody>
      </p:sp>
      <p:sp>
        <p:nvSpPr>
          <p:cNvPr id="483" name="Google Shape;483;p33"/>
          <p:cNvSpPr txBox="1"/>
          <p:nvPr/>
        </p:nvSpPr>
        <p:spPr>
          <a:xfrm>
            <a:off x="1430036" y="6879950"/>
            <a:ext cx="3000000" cy="554100"/>
          </a:xfrm>
          <a:prstGeom prst="rect">
            <a:avLst/>
          </a:prstGeom>
          <a:noFill/>
          <a:ln>
            <a:noFill/>
          </a:ln>
        </p:spPr>
        <p:txBody>
          <a:bodyPr anchorCtr="0" anchor="t" bIns="91425" lIns="91425" spcFirstLastPara="1" rIns="91425" wrap="square" tIns="91425">
            <a:spAutoFit/>
          </a:bodyPr>
          <a:lstStyle/>
          <a:p>
            <a:pPr indent="0" lvl="0" marL="0" rtl="0" algn="l">
              <a:lnSpc>
                <a:spcPct val="118002"/>
              </a:lnSpc>
              <a:spcBef>
                <a:spcPts val="0"/>
              </a:spcBef>
              <a:spcAft>
                <a:spcPts val="0"/>
              </a:spcAft>
              <a:buNone/>
            </a:pPr>
            <a:r>
              <a:rPr lang="en-US" sz="2400">
                <a:solidFill>
                  <a:srgbClr val="2E53A8"/>
                </a:solidFill>
                <a:latin typeface="Do Hyeon"/>
                <a:ea typeface="Do Hyeon"/>
                <a:cs typeface="Do Hyeon"/>
                <a:sym typeface="Do Hyeon"/>
              </a:rPr>
              <a:t>모델 성능 분석</a:t>
            </a:r>
            <a:endParaRPr sz="2400">
              <a:solidFill>
                <a:srgbClr val="2E53A8"/>
              </a:solidFill>
              <a:latin typeface="Do Hyeon"/>
              <a:ea typeface="Do Hyeon"/>
              <a:cs typeface="Do Hyeon"/>
              <a:sym typeface="Do Hyeon"/>
            </a:endParaRPr>
          </a:p>
        </p:txBody>
      </p:sp>
      <p:sp>
        <p:nvSpPr>
          <p:cNvPr id="484" name="Google Shape;484;p33"/>
          <p:cNvSpPr/>
          <p:nvPr/>
        </p:nvSpPr>
        <p:spPr>
          <a:xfrm rot="5400000">
            <a:off x="13190245" y="6774500"/>
            <a:ext cx="1015200" cy="894000"/>
          </a:xfrm>
          <a:prstGeom prst="rightArrow">
            <a:avLst>
              <a:gd fmla="val 50000" name="adj1"/>
              <a:gd fmla="val 50000" name="adj2"/>
            </a:avLst>
          </a:prstGeom>
          <a:solidFill>
            <a:srgbClr val="4C6FB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4C6FBF"/>
              </a:solidFill>
              <a:latin typeface="Calibri"/>
              <a:ea typeface="Calibri"/>
              <a:cs typeface="Calibri"/>
              <a:sym typeface="Calibri"/>
            </a:endParaRPr>
          </a:p>
        </p:txBody>
      </p:sp>
      <p:sp>
        <p:nvSpPr>
          <p:cNvPr id="485" name="Google Shape;485;p33"/>
          <p:cNvSpPr txBox="1"/>
          <p:nvPr/>
        </p:nvSpPr>
        <p:spPr>
          <a:xfrm>
            <a:off x="11537095" y="8001500"/>
            <a:ext cx="4321500" cy="9900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 Bagging (학습시간 짧고 성능 양호)</a:t>
            </a:r>
            <a:endParaRPr sz="2400">
              <a:solidFill>
                <a:srgbClr val="2E53A8"/>
              </a:solidFill>
              <a:latin typeface="Do Hyeon"/>
              <a:ea typeface="Do Hyeon"/>
              <a:cs typeface="Do Hyeon"/>
              <a:sym typeface="Do Hyeon"/>
            </a:endParaRPr>
          </a:p>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 Random Forest </a:t>
            </a:r>
            <a:r>
              <a:rPr lang="en-US" sz="2400">
                <a:solidFill>
                  <a:srgbClr val="2E53A8"/>
                </a:solidFill>
                <a:latin typeface="Do Hyeon"/>
                <a:ea typeface="Do Hyeon"/>
                <a:cs typeface="Do Hyeon"/>
                <a:sym typeface="Do Hyeon"/>
              </a:rPr>
              <a:t>(성능 우수)</a:t>
            </a:r>
            <a:endParaRPr sz="2400">
              <a:solidFill>
                <a:srgbClr val="2E53A8"/>
              </a:solidFill>
              <a:latin typeface="Do Hyeon"/>
              <a:ea typeface="Do Hyeon"/>
              <a:cs typeface="Do Hyeon"/>
              <a:sym typeface="Do Hyeon"/>
            </a:endParaRPr>
          </a:p>
        </p:txBody>
      </p:sp>
      <p:sp>
        <p:nvSpPr>
          <p:cNvPr id="486" name="Google Shape;486;p33"/>
          <p:cNvSpPr/>
          <p:nvPr/>
        </p:nvSpPr>
        <p:spPr>
          <a:xfrm>
            <a:off x="10904650" y="7859425"/>
            <a:ext cx="5847600" cy="1374600"/>
          </a:xfrm>
          <a:prstGeom prst="rect">
            <a:avLst/>
          </a:prstGeom>
          <a:noFill/>
          <a:ln cap="flat" cmpd="sng" w="3810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87" name="Google Shape;487;p33"/>
          <p:cNvPicPr preferRelativeResize="0"/>
          <p:nvPr/>
        </p:nvPicPr>
        <p:blipFill>
          <a:blip r:embed="rId3">
            <a:alphaModFix/>
          </a:blip>
          <a:stretch>
            <a:fillRect/>
          </a:stretch>
        </p:blipFill>
        <p:spPr>
          <a:xfrm>
            <a:off x="1673500" y="3979563"/>
            <a:ext cx="8086689" cy="2845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491" name="Shape 491"/>
        <p:cNvGrpSpPr/>
        <p:nvPr/>
      </p:nvGrpSpPr>
      <p:grpSpPr>
        <a:xfrm>
          <a:off x="0" y="0"/>
          <a:ext cx="0" cy="0"/>
          <a:chOff x="0" y="0"/>
          <a:chExt cx="0" cy="0"/>
        </a:xfrm>
      </p:grpSpPr>
      <p:grpSp>
        <p:nvGrpSpPr>
          <p:cNvPr id="492" name="Google Shape;492;p34"/>
          <p:cNvGrpSpPr/>
          <p:nvPr/>
        </p:nvGrpSpPr>
        <p:grpSpPr>
          <a:xfrm>
            <a:off x="498356" y="426044"/>
            <a:ext cx="17291303" cy="9434909"/>
            <a:chOff x="0" y="-38100"/>
            <a:chExt cx="4554058" cy="2484898"/>
          </a:xfrm>
        </p:grpSpPr>
        <p:sp>
          <p:nvSpPr>
            <p:cNvPr id="493" name="Google Shape;493;p34"/>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94" name="Google Shape;494;p3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1" i="0" sz="1800" u="none" cap="none" strike="noStrike">
                <a:solidFill>
                  <a:schemeClr val="dk1"/>
                </a:solidFill>
                <a:latin typeface="Calibri"/>
                <a:ea typeface="Calibri"/>
                <a:cs typeface="Calibri"/>
                <a:sym typeface="Calibri"/>
              </a:endParaRPr>
            </a:p>
          </p:txBody>
        </p:sp>
      </p:grpSp>
      <p:sp>
        <p:nvSpPr>
          <p:cNvPr id="495" name="Google Shape;495;p34"/>
          <p:cNvSpPr txBox="1"/>
          <p:nvPr/>
        </p:nvSpPr>
        <p:spPr>
          <a:xfrm>
            <a:off x="1430025" y="969183"/>
            <a:ext cx="9063600" cy="1077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99">
                <a:solidFill>
                  <a:srgbClr val="4C6FBF"/>
                </a:solidFill>
                <a:latin typeface="Do Hyeon"/>
                <a:ea typeface="Do Hyeon"/>
                <a:cs typeface="Do Hyeon"/>
                <a:sym typeface="Do Hyeon"/>
              </a:rPr>
              <a:t>모델링</a:t>
            </a:r>
            <a:endParaRPr>
              <a:latin typeface="Do Hyeon"/>
              <a:ea typeface="Do Hyeon"/>
              <a:cs typeface="Do Hyeon"/>
              <a:sym typeface="Do Hyeon"/>
            </a:endParaRPr>
          </a:p>
        </p:txBody>
      </p:sp>
      <p:sp>
        <p:nvSpPr>
          <p:cNvPr id="496" name="Google Shape;496;p34"/>
          <p:cNvSpPr txBox="1"/>
          <p:nvPr/>
        </p:nvSpPr>
        <p:spPr>
          <a:xfrm>
            <a:off x="1520875" y="2263800"/>
            <a:ext cx="13281000" cy="13086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3900">
                <a:solidFill>
                  <a:schemeClr val="dk1"/>
                </a:solidFill>
                <a:latin typeface="Do Hyeon"/>
                <a:ea typeface="Do Hyeon"/>
                <a:cs typeface="Do Hyeon"/>
                <a:sym typeface="Do Hyeon"/>
              </a:rPr>
              <a:t>3단계 모델 훈련 &amp; 모델 평가</a:t>
            </a:r>
            <a:endParaRPr sz="3900">
              <a:solidFill>
                <a:schemeClr val="dk1"/>
              </a:solidFill>
              <a:latin typeface="Do Hyeon"/>
              <a:ea typeface="Do Hyeon"/>
              <a:cs typeface="Do Hyeon"/>
              <a:sym typeface="Do Hyeon"/>
            </a:endParaRPr>
          </a:p>
          <a:p>
            <a:pPr indent="0" lvl="0" marL="0" marR="0" rtl="0" algn="l">
              <a:lnSpc>
                <a:spcPct val="118002"/>
              </a:lnSpc>
              <a:spcBef>
                <a:spcPts val="0"/>
              </a:spcBef>
              <a:spcAft>
                <a:spcPts val="0"/>
              </a:spcAft>
              <a:buNone/>
            </a:pPr>
            <a:r>
              <a:t/>
            </a:r>
            <a:endParaRPr sz="3900">
              <a:solidFill>
                <a:schemeClr val="dk1"/>
              </a:solidFill>
              <a:latin typeface="Do Hyeon"/>
              <a:ea typeface="Do Hyeon"/>
              <a:cs typeface="Do Hyeon"/>
              <a:sym typeface="Do Hyeon"/>
            </a:endParaRPr>
          </a:p>
        </p:txBody>
      </p:sp>
      <p:sp>
        <p:nvSpPr>
          <p:cNvPr id="497" name="Google Shape;497;p34"/>
          <p:cNvSpPr txBox="1"/>
          <p:nvPr/>
        </p:nvSpPr>
        <p:spPr>
          <a:xfrm>
            <a:off x="1430025" y="2893675"/>
            <a:ext cx="10107000" cy="1179000"/>
          </a:xfrm>
          <a:prstGeom prst="rect">
            <a:avLst/>
          </a:prstGeom>
          <a:noFill/>
          <a:ln>
            <a:noFill/>
          </a:ln>
        </p:spPr>
        <p:txBody>
          <a:bodyPr anchorCtr="0" anchor="t" bIns="91425" lIns="91425" spcFirstLastPara="1" rIns="91425" wrap="square" tIns="91425">
            <a:spAutoFit/>
          </a:bodyPr>
          <a:lstStyle/>
          <a:p>
            <a:pPr indent="-336550" lvl="0" marL="457200" rtl="0" algn="l">
              <a:lnSpc>
                <a:spcPct val="140013"/>
              </a:lnSpc>
              <a:spcBef>
                <a:spcPts val="0"/>
              </a:spcBef>
              <a:spcAft>
                <a:spcPts val="0"/>
              </a:spcAft>
              <a:buSzPts val="1700"/>
              <a:buFont typeface="Do Hyeon"/>
              <a:buChar char="●"/>
            </a:pPr>
            <a:r>
              <a:rPr lang="en-US" sz="1700">
                <a:solidFill>
                  <a:schemeClr val="dk1"/>
                </a:solidFill>
                <a:latin typeface="Do Hyeon"/>
                <a:ea typeface="Do Hyeon"/>
                <a:cs typeface="Do Hyeon"/>
                <a:sym typeface="Do Hyeon"/>
              </a:rPr>
              <a:t>특성 중요도(feature importance) 분석을 통해 선택된 변수를 </a:t>
            </a:r>
            <a:r>
              <a:rPr lang="en-US" sz="1700">
                <a:solidFill>
                  <a:srgbClr val="2E53A8"/>
                </a:solidFill>
                <a:latin typeface="Do Hyeon"/>
                <a:ea typeface="Do Hyeon"/>
                <a:cs typeface="Do Hyeon"/>
                <a:sym typeface="Do Hyeon"/>
              </a:rPr>
              <a:t>Bagging, Random Forest</a:t>
            </a:r>
            <a:r>
              <a:rPr lang="en-US" sz="1700">
                <a:solidFill>
                  <a:schemeClr val="dk1"/>
                </a:solidFill>
                <a:latin typeface="Do Hyeon"/>
                <a:ea typeface="Do Hyeon"/>
                <a:cs typeface="Do Hyeon"/>
                <a:sym typeface="Do Hyeon"/>
              </a:rPr>
              <a:t> 모델 적용</a:t>
            </a:r>
            <a:endParaRPr sz="1700">
              <a:solidFill>
                <a:schemeClr val="dk1"/>
              </a:solidFill>
              <a:latin typeface="Do Hyeon"/>
              <a:ea typeface="Do Hyeon"/>
              <a:cs typeface="Do Hyeon"/>
              <a:sym typeface="Do Hyeon"/>
            </a:endParaRPr>
          </a:p>
          <a:p>
            <a:pPr indent="-336550" lvl="1" marL="914400" rtl="0" algn="l">
              <a:lnSpc>
                <a:spcPct val="140013"/>
              </a:lnSpc>
              <a:spcBef>
                <a:spcPts val="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from sklearn.ensemble import RandomForestRegressor, BaggingRegressor</a:t>
            </a:r>
            <a:endParaRPr sz="1700">
              <a:solidFill>
                <a:schemeClr val="dk1"/>
              </a:solidFill>
              <a:latin typeface="Do Hyeon"/>
              <a:ea typeface="Do Hyeon"/>
              <a:cs typeface="Do Hyeon"/>
              <a:sym typeface="Do Hyeon"/>
            </a:endParaRPr>
          </a:p>
          <a:p>
            <a:pPr indent="-336550" lvl="0" marL="457200" rtl="0" algn="l">
              <a:spcBef>
                <a:spcPts val="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훈련 후 더 다양한 지표로 평가</a:t>
            </a:r>
            <a:endParaRPr sz="1700">
              <a:solidFill>
                <a:schemeClr val="dk1"/>
              </a:solidFill>
              <a:latin typeface="Do Hyeon"/>
              <a:ea typeface="Do Hyeon"/>
              <a:cs typeface="Do Hyeon"/>
              <a:sym typeface="Do Hyeon"/>
            </a:endParaRPr>
          </a:p>
        </p:txBody>
      </p:sp>
      <p:sp>
        <p:nvSpPr>
          <p:cNvPr id="498" name="Google Shape;498;p34"/>
          <p:cNvSpPr txBox="1"/>
          <p:nvPr/>
        </p:nvSpPr>
        <p:spPr>
          <a:xfrm>
            <a:off x="7415025" y="7089475"/>
            <a:ext cx="8228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latin typeface="Do Hyeon"/>
              <a:ea typeface="Do Hyeon"/>
              <a:cs typeface="Do Hyeon"/>
              <a:sym typeface="Do Hyeon"/>
            </a:endParaRPr>
          </a:p>
        </p:txBody>
      </p:sp>
      <p:sp>
        <p:nvSpPr>
          <p:cNvPr id="499" name="Google Shape;499;p34"/>
          <p:cNvSpPr txBox="1"/>
          <p:nvPr/>
        </p:nvSpPr>
        <p:spPr>
          <a:xfrm>
            <a:off x="1648195" y="6328675"/>
            <a:ext cx="5087100" cy="5541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우수한 지표</a:t>
            </a:r>
            <a:endParaRPr sz="2400">
              <a:solidFill>
                <a:srgbClr val="2E53A8"/>
              </a:solidFill>
            </a:endParaRPr>
          </a:p>
        </p:txBody>
      </p:sp>
      <p:sp>
        <p:nvSpPr>
          <p:cNvPr id="500" name="Google Shape;500;p34"/>
          <p:cNvSpPr txBox="1"/>
          <p:nvPr/>
        </p:nvSpPr>
        <p:spPr>
          <a:xfrm>
            <a:off x="1742995" y="7012500"/>
            <a:ext cx="4897500" cy="22473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400">
                <a:solidFill>
                  <a:schemeClr val="dk1"/>
                </a:solidFill>
                <a:latin typeface="Do Hyeon"/>
                <a:ea typeface="Do Hyeon"/>
                <a:cs typeface="Do Hyeon"/>
                <a:sym typeface="Do Hyeon"/>
              </a:rPr>
              <a:t>R²</a:t>
            </a:r>
            <a:endParaRPr sz="2400">
              <a:solidFill>
                <a:schemeClr val="dk1"/>
              </a:solidFill>
              <a:latin typeface="Do Hyeon"/>
              <a:ea typeface="Do Hyeon"/>
              <a:cs typeface="Do Hyeon"/>
              <a:sym typeface="Do Hyeon"/>
            </a:endParaRPr>
          </a:p>
          <a:p>
            <a:pPr indent="-355600" lvl="0" marL="457200" marR="0" rtl="0" algn="l">
              <a:lnSpc>
                <a:spcPct val="150000"/>
              </a:lnSpc>
              <a:spcBef>
                <a:spcPts val="0"/>
              </a:spcBef>
              <a:spcAft>
                <a:spcPts val="0"/>
              </a:spcAft>
              <a:buClr>
                <a:schemeClr val="dk1"/>
              </a:buClr>
              <a:buSzPts val="2000"/>
              <a:buFont typeface="Do Hyeon"/>
              <a:buChar char="-"/>
            </a:pPr>
            <a:r>
              <a:rPr lang="en-US" sz="2000">
                <a:solidFill>
                  <a:schemeClr val="dk1"/>
                </a:solidFill>
                <a:latin typeface="Do Hyeon"/>
                <a:ea typeface="Do Hyeon"/>
                <a:cs typeface="Do Hyeon"/>
                <a:sym typeface="Do Hyeon"/>
              </a:rPr>
              <a:t>모델이 전체 분산의 93.2%를 설명할 수 있음</a:t>
            </a:r>
            <a:endParaRPr sz="2000">
              <a:solidFill>
                <a:schemeClr val="dk1"/>
              </a:solidFill>
              <a:latin typeface="Do Hyeon"/>
              <a:ea typeface="Do Hyeon"/>
              <a:cs typeface="Do Hyeon"/>
              <a:sym typeface="Do Hyeon"/>
            </a:endParaRPr>
          </a:p>
          <a:p>
            <a:pPr indent="-355600" lvl="0" marL="457200" marR="0" rtl="0" algn="l">
              <a:lnSpc>
                <a:spcPct val="150000"/>
              </a:lnSpc>
              <a:spcBef>
                <a:spcPts val="0"/>
              </a:spcBef>
              <a:spcAft>
                <a:spcPts val="0"/>
              </a:spcAft>
              <a:buClr>
                <a:schemeClr val="dk1"/>
              </a:buClr>
              <a:buSzPts val="2000"/>
              <a:buFont typeface="Do Hyeon"/>
              <a:buChar char="-"/>
            </a:pPr>
            <a:r>
              <a:rPr lang="en-US" sz="2000">
                <a:solidFill>
                  <a:schemeClr val="dk1"/>
                </a:solidFill>
                <a:latin typeface="Do Hyeon"/>
                <a:ea typeface="Do Hyeon"/>
                <a:cs typeface="Do Hyeon"/>
                <a:sym typeface="Do Hyeon"/>
              </a:rPr>
              <a:t>변동성을 얼마나 잘 설명함</a:t>
            </a:r>
            <a:endParaRPr sz="2000">
              <a:solidFill>
                <a:schemeClr val="dk1"/>
              </a:solidFill>
              <a:latin typeface="Do Hyeon"/>
              <a:ea typeface="Do Hyeon"/>
              <a:cs typeface="Do Hyeon"/>
              <a:sym typeface="Do Hyeon"/>
            </a:endParaRPr>
          </a:p>
          <a:p>
            <a:pPr indent="-355600" lvl="0" marL="457200" marR="0" rtl="0" algn="l">
              <a:lnSpc>
                <a:spcPct val="150000"/>
              </a:lnSpc>
              <a:spcBef>
                <a:spcPts val="0"/>
              </a:spcBef>
              <a:spcAft>
                <a:spcPts val="0"/>
              </a:spcAft>
              <a:buClr>
                <a:schemeClr val="dk1"/>
              </a:buClr>
              <a:buSzPts val="2000"/>
              <a:buFont typeface="Do Hyeon"/>
              <a:buChar char="-"/>
            </a:pPr>
            <a:r>
              <a:rPr lang="en-US" sz="2000">
                <a:solidFill>
                  <a:schemeClr val="dk1"/>
                </a:solidFill>
                <a:latin typeface="Do Hyeon"/>
                <a:ea typeface="Do Hyeon"/>
                <a:cs typeface="Do Hyeon"/>
                <a:sym typeface="Do Hyeon"/>
              </a:rPr>
              <a:t>과적합의 위험이 있음</a:t>
            </a:r>
            <a:endParaRPr sz="2000">
              <a:solidFill>
                <a:schemeClr val="dk1"/>
              </a:solidFill>
              <a:latin typeface="Do Hyeon"/>
              <a:ea typeface="Do Hyeon"/>
              <a:cs typeface="Do Hyeon"/>
              <a:sym typeface="Do Hyeon"/>
            </a:endParaRPr>
          </a:p>
          <a:p>
            <a:pPr indent="0" lvl="0" marL="0" marR="0" rtl="0" algn="ctr">
              <a:lnSpc>
                <a:spcPct val="150000"/>
              </a:lnSpc>
              <a:spcBef>
                <a:spcPts val="0"/>
              </a:spcBef>
              <a:spcAft>
                <a:spcPts val="0"/>
              </a:spcAft>
              <a:buNone/>
            </a:pPr>
            <a:r>
              <a:t/>
            </a:r>
            <a:endParaRPr sz="2000">
              <a:solidFill>
                <a:schemeClr val="dk1"/>
              </a:solidFill>
              <a:latin typeface="Do Hyeon"/>
              <a:ea typeface="Do Hyeon"/>
              <a:cs typeface="Do Hyeon"/>
              <a:sym typeface="Do Hyeon"/>
            </a:endParaRPr>
          </a:p>
        </p:txBody>
      </p:sp>
      <p:pic>
        <p:nvPicPr>
          <p:cNvPr id="501" name="Google Shape;501;p34"/>
          <p:cNvPicPr preferRelativeResize="0"/>
          <p:nvPr/>
        </p:nvPicPr>
        <p:blipFill>
          <a:blip r:embed="rId3">
            <a:alphaModFix/>
          </a:blip>
          <a:stretch>
            <a:fillRect/>
          </a:stretch>
        </p:blipFill>
        <p:spPr>
          <a:xfrm>
            <a:off x="1648200" y="4217875"/>
            <a:ext cx="13487400" cy="1800225"/>
          </a:xfrm>
          <a:prstGeom prst="rect">
            <a:avLst/>
          </a:prstGeom>
          <a:noFill/>
          <a:ln>
            <a:noFill/>
          </a:ln>
        </p:spPr>
      </p:pic>
      <p:sp>
        <p:nvSpPr>
          <p:cNvPr id="502" name="Google Shape;502;p34"/>
          <p:cNvSpPr/>
          <p:nvPr/>
        </p:nvSpPr>
        <p:spPr>
          <a:xfrm>
            <a:off x="1648200" y="4754125"/>
            <a:ext cx="2842200" cy="1179000"/>
          </a:xfrm>
          <a:prstGeom prst="rect">
            <a:avLst/>
          </a:prstGeom>
          <a:noFill/>
          <a:ln cap="flat" cmpd="sng" w="3810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3" name="Google Shape;503;p34"/>
          <p:cNvSpPr txBox="1"/>
          <p:nvPr/>
        </p:nvSpPr>
        <p:spPr>
          <a:xfrm>
            <a:off x="7415027" y="7012500"/>
            <a:ext cx="9063600" cy="861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400">
                <a:solidFill>
                  <a:schemeClr val="dk1"/>
                </a:solidFill>
                <a:latin typeface="Do Hyeon"/>
                <a:ea typeface="Do Hyeon"/>
                <a:cs typeface="Do Hyeon"/>
                <a:sym typeface="Do Hyeon"/>
              </a:rPr>
              <a:t>MSE와 MAE</a:t>
            </a:r>
            <a:endParaRPr sz="2400">
              <a:solidFill>
                <a:schemeClr val="dk1"/>
              </a:solidFill>
              <a:latin typeface="Do Hyeon"/>
              <a:ea typeface="Do Hyeon"/>
              <a:cs typeface="Do Hyeon"/>
              <a:sym typeface="Do Hyeon"/>
            </a:endParaRPr>
          </a:p>
          <a:p>
            <a:pPr indent="-355600" lvl="0" marL="457200" marR="0" rtl="0" algn="l">
              <a:lnSpc>
                <a:spcPct val="150000"/>
              </a:lnSpc>
              <a:spcBef>
                <a:spcPts val="0"/>
              </a:spcBef>
              <a:spcAft>
                <a:spcPts val="0"/>
              </a:spcAft>
              <a:buClr>
                <a:schemeClr val="dk1"/>
              </a:buClr>
              <a:buSzPts val="2000"/>
              <a:buFont typeface="Do Hyeon"/>
              <a:buChar char="-"/>
            </a:pPr>
            <a:r>
              <a:rPr lang="en-US" sz="2000">
                <a:solidFill>
                  <a:schemeClr val="dk1"/>
                </a:solidFill>
                <a:latin typeface="Do Hyeon"/>
                <a:ea typeface="Do Hyeon"/>
                <a:cs typeface="Do Hyeon"/>
                <a:sym typeface="Do Hyeon"/>
              </a:rPr>
              <a:t>'점포당_당월_매출_금액'이 평균적으로 매우 큰 값을 가지고 있어 해당 지표로 판단하기 어려움</a:t>
            </a:r>
            <a:endParaRPr sz="2000">
              <a:solidFill>
                <a:schemeClr val="dk1"/>
              </a:solidFill>
              <a:latin typeface="Do Hyeon"/>
              <a:ea typeface="Do Hyeon"/>
              <a:cs typeface="Do Hyeon"/>
              <a:sym typeface="Do Hyeon"/>
            </a:endParaRPr>
          </a:p>
        </p:txBody>
      </p:sp>
      <p:sp>
        <p:nvSpPr>
          <p:cNvPr id="504" name="Google Shape;504;p34"/>
          <p:cNvSpPr txBox="1"/>
          <p:nvPr/>
        </p:nvSpPr>
        <p:spPr>
          <a:xfrm>
            <a:off x="7832777" y="8189500"/>
            <a:ext cx="8228100" cy="8619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2400">
                <a:solidFill>
                  <a:schemeClr val="dk1"/>
                </a:solidFill>
                <a:latin typeface="Do Hyeon"/>
                <a:ea typeface="Do Hyeon"/>
                <a:cs typeface="Do Hyeon"/>
                <a:sym typeface="Do Hyeon"/>
              </a:rPr>
              <a:t>MAPE와 SMAPE </a:t>
            </a:r>
            <a:endParaRPr sz="2400">
              <a:solidFill>
                <a:schemeClr val="dk1"/>
              </a:solidFill>
              <a:latin typeface="Do Hyeon"/>
              <a:ea typeface="Do Hyeon"/>
              <a:cs typeface="Do Hyeon"/>
              <a:sym typeface="Do Hyeon"/>
            </a:endParaRPr>
          </a:p>
          <a:p>
            <a:pPr indent="-355600" lvl="0" marL="457200" marR="0" rtl="0" algn="l">
              <a:lnSpc>
                <a:spcPct val="150000"/>
              </a:lnSpc>
              <a:spcBef>
                <a:spcPts val="0"/>
              </a:spcBef>
              <a:spcAft>
                <a:spcPts val="0"/>
              </a:spcAft>
              <a:buClr>
                <a:schemeClr val="dk1"/>
              </a:buClr>
              <a:buSzPts val="2000"/>
              <a:buFont typeface="Do Hyeon"/>
              <a:buChar char="-"/>
            </a:pPr>
            <a:r>
              <a:rPr lang="en-US" sz="2000">
                <a:solidFill>
                  <a:schemeClr val="dk1"/>
                </a:solidFill>
                <a:latin typeface="Do Hyeon"/>
                <a:ea typeface="Do Hyeon"/>
                <a:cs typeface="Do Hyeon"/>
                <a:sym typeface="Do Hyeon"/>
              </a:rPr>
              <a:t>'상권과 업종에 따라 매출액이 크게 변동할 수 있고 이상치로 느껴 질 수 있는 값이 많음</a:t>
            </a:r>
            <a:endParaRPr sz="2000">
              <a:solidFill>
                <a:schemeClr val="dk1"/>
              </a:solidFill>
              <a:latin typeface="Do Hyeon"/>
              <a:ea typeface="Do Hyeon"/>
              <a:cs typeface="Do Hyeon"/>
              <a:sym typeface="Do Hyeon"/>
            </a:endParaRPr>
          </a:p>
        </p:txBody>
      </p:sp>
      <p:sp>
        <p:nvSpPr>
          <p:cNvPr id="505" name="Google Shape;505;p34"/>
          <p:cNvSpPr txBox="1"/>
          <p:nvPr/>
        </p:nvSpPr>
        <p:spPr>
          <a:xfrm>
            <a:off x="9403277" y="6328675"/>
            <a:ext cx="5087100" cy="5541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부족한</a:t>
            </a:r>
            <a:r>
              <a:rPr lang="en-US" sz="2400">
                <a:solidFill>
                  <a:srgbClr val="2E53A8"/>
                </a:solidFill>
                <a:latin typeface="Do Hyeon"/>
                <a:ea typeface="Do Hyeon"/>
                <a:cs typeface="Do Hyeon"/>
                <a:sym typeface="Do Hyeon"/>
              </a:rPr>
              <a:t> 지표</a:t>
            </a:r>
            <a:endParaRPr sz="2400">
              <a:solidFill>
                <a:srgbClr val="2E53A8"/>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509" name="Shape 509"/>
        <p:cNvGrpSpPr/>
        <p:nvPr/>
      </p:nvGrpSpPr>
      <p:grpSpPr>
        <a:xfrm>
          <a:off x="0" y="0"/>
          <a:ext cx="0" cy="0"/>
          <a:chOff x="0" y="0"/>
          <a:chExt cx="0" cy="0"/>
        </a:xfrm>
      </p:grpSpPr>
      <p:grpSp>
        <p:nvGrpSpPr>
          <p:cNvPr id="510" name="Google Shape;510;p35"/>
          <p:cNvGrpSpPr/>
          <p:nvPr/>
        </p:nvGrpSpPr>
        <p:grpSpPr>
          <a:xfrm>
            <a:off x="498356" y="426044"/>
            <a:ext cx="17291303" cy="9434909"/>
            <a:chOff x="0" y="-38100"/>
            <a:chExt cx="4554058" cy="2484898"/>
          </a:xfrm>
        </p:grpSpPr>
        <p:sp>
          <p:nvSpPr>
            <p:cNvPr id="511" name="Google Shape;511;p35"/>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12" name="Google Shape;512;p3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1" i="0" sz="1800" u="none" cap="none" strike="noStrike">
                <a:solidFill>
                  <a:schemeClr val="dk1"/>
                </a:solidFill>
                <a:latin typeface="Calibri"/>
                <a:ea typeface="Calibri"/>
                <a:cs typeface="Calibri"/>
                <a:sym typeface="Calibri"/>
              </a:endParaRPr>
            </a:p>
          </p:txBody>
        </p:sp>
      </p:grpSp>
      <p:sp>
        <p:nvSpPr>
          <p:cNvPr id="513" name="Google Shape;513;p35"/>
          <p:cNvSpPr txBox="1"/>
          <p:nvPr/>
        </p:nvSpPr>
        <p:spPr>
          <a:xfrm>
            <a:off x="1430025" y="969183"/>
            <a:ext cx="9063600" cy="1077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99">
                <a:solidFill>
                  <a:srgbClr val="4C6FBF"/>
                </a:solidFill>
                <a:latin typeface="Do Hyeon"/>
                <a:ea typeface="Do Hyeon"/>
                <a:cs typeface="Do Hyeon"/>
                <a:sym typeface="Do Hyeon"/>
              </a:rPr>
              <a:t>모델링</a:t>
            </a:r>
            <a:endParaRPr>
              <a:latin typeface="Do Hyeon"/>
              <a:ea typeface="Do Hyeon"/>
              <a:cs typeface="Do Hyeon"/>
              <a:sym typeface="Do Hyeon"/>
            </a:endParaRPr>
          </a:p>
        </p:txBody>
      </p:sp>
      <p:sp>
        <p:nvSpPr>
          <p:cNvPr id="514" name="Google Shape;514;p35"/>
          <p:cNvSpPr txBox="1"/>
          <p:nvPr/>
        </p:nvSpPr>
        <p:spPr>
          <a:xfrm>
            <a:off x="1520875" y="2263800"/>
            <a:ext cx="13281000" cy="600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3900">
                <a:solidFill>
                  <a:schemeClr val="dk1"/>
                </a:solidFill>
                <a:latin typeface="Do Hyeon"/>
                <a:ea typeface="Do Hyeon"/>
                <a:cs typeface="Do Hyeon"/>
                <a:sym typeface="Do Hyeon"/>
              </a:rPr>
              <a:t>4</a:t>
            </a:r>
            <a:r>
              <a:rPr lang="en-US" sz="3900">
                <a:solidFill>
                  <a:schemeClr val="dk1"/>
                </a:solidFill>
                <a:latin typeface="Do Hyeon"/>
                <a:ea typeface="Do Hyeon"/>
                <a:cs typeface="Do Hyeon"/>
                <a:sym typeface="Do Hyeon"/>
              </a:rPr>
              <a:t>단계 </a:t>
            </a:r>
            <a:r>
              <a:rPr lang="en-US" sz="3900">
                <a:solidFill>
                  <a:schemeClr val="dk1"/>
                </a:solidFill>
                <a:latin typeface="Do Hyeon"/>
                <a:ea typeface="Do Hyeon"/>
                <a:cs typeface="Do Hyeon"/>
                <a:sym typeface="Do Hyeon"/>
              </a:rPr>
              <a:t>하이퍼파라미터 튜닝 &amp; 모델 검증</a:t>
            </a:r>
            <a:endParaRPr sz="3900">
              <a:solidFill>
                <a:schemeClr val="dk1"/>
              </a:solidFill>
              <a:latin typeface="Do Hyeon"/>
              <a:ea typeface="Do Hyeon"/>
              <a:cs typeface="Do Hyeon"/>
              <a:sym typeface="Do Hyeon"/>
            </a:endParaRPr>
          </a:p>
        </p:txBody>
      </p:sp>
      <p:sp>
        <p:nvSpPr>
          <p:cNvPr id="515" name="Google Shape;515;p35"/>
          <p:cNvSpPr txBox="1"/>
          <p:nvPr/>
        </p:nvSpPr>
        <p:spPr>
          <a:xfrm>
            <a:off x="11678075" y="4006475"/>
            <a:ext cx="4892700" cy="213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t/>
            </a:r>
            <a:endParaRPr sz="2400">
              <a:solidFill>
                <a:schemeClr val="dk1"/>
              </a:solidFill>
              <a:latin typeface="Do Hyeon"/>
              <a:ea typeface="Do Hyeon"/>
              <a:cs typeface="Do Hyeon"/>
              <a:sym typeface="Do Hyeon"/>
            </a:endParaRPr>
          </a:p>
          <a:p>
            <a:pPr indent="-381000" lvl="0" marL="457200" rtl="0" algn="l">
              <a:lnSpc>
                <a:spcPct val="115000"/>
              </a:lnSpc>
              <a:spcBef>
                <a:spcPts val="2400"/>
              </a:spcBef>
              <a:spcAft>
                <a:spcPts val="0"/>
              </a:spcAft>
              <a:buClr>
                <a:schemeClr val="dk1"/>
              </a:buClr>
              <a:buSzPts val="2400"/>
              <a:buFont typeface="Do Hyeon"/>
              <a:buChar char="-"/>
            </a:pPr>
            <a:r>
              <a:rPr lang="en-US" sz="2400">
                <a:solidFill>
                  <a:schemeClr val="dk1"/>
                </a:solidFill>
                <a:latin typeface="Do Hyeon"/>
                <a:ea typeface="Do Hyeon"/>
                <a:cs typeface="Do Hyeon"/>
                <a:sym typeface="Do Hyeon"/>
              </a:rPr>
              <a:t>전체 데이터셋을 한 번에 모델링하는 대신, 업종별 또는 상권별로 별도의 모델을 만들어 성능 향상</a:t>
            </a:r>
            <a:endParaRPr sz="2400">
              <a:solidFill>
                <a:schemeClr val="dk1"/>
              </a:solidFill>
              <a:latin typeface="Do Hyeon"/>
              <a:ea typeface="Do Hyeon"/>
              <a:cs typeface="Do Hyeon"/>
              <a:sym typeface="Do Hyeon"/>
            </a:endParaRPr>
          </a:p>
        </p:txBody>
      </p:sp>
      <p:sp>
        <p:nvSpPr>
          <p:cNvPr id="516" name="Google Shape;516;p35"/>
          <p:cNvSpPr txBox="1"/>
          <p:nvPr/>
        </p:nvSpPr>
        <p:spPr>
          <a:xfrm>
            <a:off x="6807850" y="4744525"/>
            <a:ext cx="4578300" cy="9789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2400"/>
              </a:spcBef>
              <a:spcAft>
                <a:spcPts val="0"/>
              </a:spcAft>
              <a:buClr>
                <a:schemeClr val="dk1"/>
              </a:buClr>
              <a:buSzPts val="2400"/>
              <a:buFont typeface="Do Hyeon"/>
              <a:buChar char="-"/>
            </a:pPr>
            <a:r>
              <a:rPr lang="en-US" sz="2400">
                <a:solidFill>
                  <a:schemeClr val="dk1"/>
                </a:solidFill>
                <a:latin typeface="Do Hyeon"/>
                <a:ea typeface="Do Hyeon"/>
                <a:cs typeface="Do Hyeon"/>
                <a:sym typeface="Do Hyeon"/>
              </a:rPr>
              <a:t>훈련 세트와 검증 세트의 성능 비교</a:t>
            </a:r>
            <a:endParaRPr sz="2400">
              <a:solidFill>
                <a:schemeClr val="dk1"/>
              </a:solidFill>
              <a:latin typeface="Do Hyeon"/>
              <a:ea typeface="Do Hyeon"/>
              <a:cs typeface="Do Hyeon"/>
              <a:sym typeface="Do Hyeon"/>
            </a:endParaRPr>
          </a:p>
          <a:p>
            <a:pPr indent="-381000" lvl="0" marL="457200" rtl="0" algn="l">
              <a:lnSpc>
                <a:spcPct val="115000"/>
              </a:lnSpc>
              <a:spcBef>
                <a:spcPts val="0"/>
              </a:spcBef>
              <a:spcAft>
                <a:spcPts val="0"/>
              </a:spcAft>
              <a:buClr>
                <a:schemeClr val="dk1"/>
              </a:buClr>
              <a:buSzPts val="2400"/>
              <a:buFont typeface="Do Hyeon"/>
              <a:buChar char="-"/>
            </a:pPr>
            <a:r>
              <a:rPr lang="en-US" sz="2400">
                <a:solidFill>
                  <a:schemeClr val="dk1"/>
                </a:solidFill>
                <a:latin typeface="Do Hyeon"/>
                <a:ea typeface="Do Hyeon"/>
                <a:cs typeface="Do Hyeon"/>
                <a:sym typeface="Do Hyeon"/>
              </a:rPr>
              <a:t>K-폴드 교차 검증</a:t>
            </a:r>
            <a:endParaRPr/>
          </a:p>
        </p:txBody>
      </p:sp>
      <p:sp>
        <p:nvSpPr>
          <p:cNvPr id="517" name="Google Shape;517;p35"/>
          <p:cNvSpPr txBox="1"/>
          <p:nvPr/>
        </p:nvSpPr>
        <p:spPr>
          <a:xfrm>
            <a:off x="1893674" y="4560575"/>
            <a:ext cx="4041600" cy="14037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2400"/>
              </a:spcBef>
              <a:spcAft>
                <a:spcPts val="0"/>
              </a:spcAft>
              <a:buClr>
                <a:schemeClr val="dk1"/>
              </a:buClr>
              <a:buSzPts val="2400"/>
              <a:buFont typeface="Do Hyeon"/>
              <a:buChar char="-"/>
            </a:pPr>
            <a:r>
              <a:rPr lang="en-US" sz="2400">
                <a:solidFill>
                  <a:schemeClr val="dk1"/>
                </a:solidFill>
                <a:latin typeface="Do Hyeon"/>
                <a:ea typeface="Do Hyeon"/>
                <a:cs typeface="Do Hyeon"/>
                <a:sym typeface="Do Hyeon"/>
              </a:rPr>
              <a:t>그리드 서치(Grid Search) </a:t>
            </a:r>
            <a:endParaRPr sz="2400">
              <a:solidFill>
                <a:schemeClr val="dk1"/>
              </a:solidFill>
              <a:latin typeface="Do Hyeon"/>
              <a:ea typeface="Do Hyeon"/>
              <a:cs typeface="Do Hyeon"/>
              <a:sym typeface="Do Hyeon"/>
            </a:endParaRPr>
          </a:p>
          <a:p>
            <a:pPr indent="-381000" lvl="0" marL="457200" rtl="0" algn="l">
              <a:lnSpc>
                <a:spcPct val="115000"/>
              </a:lnSpc>
              <a:spcBef>
                <a:spcPts val="0"/>
              </a:spcBef>
              <a:spcAft>
                <a:spcPts val="0"/>
              </a:spcAft>
              <a:buClr>
                <a:schemeClr val="dk1"/>
              </a:buClr>
              <a:buSzPts val="2400"/>
              <a:buFont typeface="Do Hyeon"/>
              <a:buChar char="-"/>
            </a:pPr>
            <a:r>
              <a:rPr lang="en-US" sz="2400">
                <a:solidFill>
                  <a:schemeClr val="dk1"/>
                </a:solidFill>
                <a:latin typeface="Do Hyeon"/>
                <a:ea typeface="Do Hyeon"/>
                <a:cs typeface="Do Hyeon"/>
                <a:sym typeface="Do Hyeon"/>
              </a:rPr>
              <a:t>랜덤 서치(Random Search) </a:t>
            </a:r>
            <a:endParaRPr sz="2400">
              <a:solidFill>
                <a:schemeClr val="dk1"/>
              </a:solidFill>
              <a:latin typeface="Do Hyeon"/>
              <a:ea typeface="Do Hyeon"/>
              <a:cs typeface="Do Hyeon"/>
              <a:sym typeface="Do Hyeon"/>
            </a:endParaRPr>
          </a:p>
          <a:p>
            <a:pPr indent="-381000" lvl="0" marL="457200" rtl="0" algn="l">
              <a:lnSpc>
                <a:spcPct val="115000"/>
              </a:lnSpc>
              <a:spcBef>
                <a:spcPts val="0"/>
              </a:spcBef>
              <a:spcAft>
                <a:spcPts val="0"/>
              </a:spcAft>
              <a:buClr>
                <a:schemeClr val="dk1"/>
              </a:buClr>
              <a:buSzPts val="2400"/>
              <a:buFont typeface="Do Hyeon"/>
              <a:buChar char="-"/>
            </a:pPr>
            <a:r>
              <a:rPr lang="en-US" sz="2400">
                <a:solidFill>
                  <a:schemeClr val="dk1"/>
                </a:solidFill>
                <a:latin typeface="Do Hyeon"/>
                <a:ea typeface="Do Hyeon"/>
                <a:cs typeface="Do Hyeon"/>
                <a:sym typeface="Do Hyeon"/>
              </a:rPr>
              <a:t>베이지안 최적화</a:t>
            </a:r>
            <a:endParaRPr/>
          </a:p>
        </p:txBody>
      </p:sp>
      <p:sp>
        <p:nvSpPr>
          <p:cNvPr id="518" name="Google Shape;518;p35"/>
          <p:cNvSpPr txBox="1"/>
          <p:nvPr/>
        </p:nvSpPr>
        <p:spPr>
          <a:xfrm>
            <a:off x="2048774" y="4006475"/>
            <a:ext cx="3731400" cy="5541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하이퍼파라미터 튜닝</a:t>
            </a:r>
            <a:endParaRPr sz="2400">
              <a:solidFill>
                <a:srgbClr val="2E53A8"/>
              </a:solidFill>
            </a:endParaRPr>
          </a:p>
        </p:txBody>
      </p:sp>
      <p:sp>
        <p:nvSpPr>
          <p:cNvPr id="519" name="Google Shape;519;p35"/>
          <p:cNvSpPr txBox="1"/>
          <p:nvPr/>
        </p:nvSpPr>
        <p:spPr>
          <a:xfrm>
            <a:off x="7231300" y="4190425"/>
            <a:ext cx="3731400" cy="5541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검증</a:t>
            </a:r>
            <a:endParaRPr sz="2400">
              <a:solidFill>
                <a:srgbClr val="2E53A8"/>
              </a:solidFill>
            </a:endParaRPr>
          </a:p>
        </p:txBody>
      </p:sp>
      <p:sp>
        <p:nvSpPr>
          <p:cNvPr id="520" name="Google Shape;520;p35"/>
          <p:cNvSpPr txBox="1"/>
          <p:nvPr/>
        </p:nvSpPr>
        <p:spPr>
          <a:xfrm>
            <a:off x="12258724" y="4131700"/>
            <a:ext cx="3731400" cy="5541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400">
                <a:solidFill>
                  <a:srgbClr val="2E53A8"/>
                </a:solidFill>
                <a:latin typeface="Do Hyeon"/>
                <a:ea typeface="Do Hyeon"/>
                <a:cs typeface="Do Hyeon"/>
                <a:sym typeface="Do Hyeon"/>
              </a:rPr>
              <a:t>세분화</a:t>
            </a:r>
            <a:endParaRPr sz="2400">
              <a:solidFill>
                <a:srgbClr val="2E53A8"/>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524" name="Shape 524"/>
        <p:cNvGrpSpPr/>
        <p:nvPr/>
      </p:nvGrpSpPr>
      <p:grpSpPr>
        <a:xfrm>
          <a:off x="0" y="0"/>
          <a:ext cx="0" cy="0"/>
          <a:chOff x="0" y="0"/>
          <a:chExt cx="0" cy="0"/>
        </a:xfrm>
      </p:grpSpPr>
      <p:grpSp>
        <p:nvGrpSpPr>
          <p:cNvPr id="525" name="Google Shape;525;p36"/>
          <p:cNvGrpSpPr/>
          <p:nvPr/>
        </p:nvGrpSpPr>
        <p:grpSpPr>
          <a:xfrm>
            <a:off x="498356" y="426044"/>
            <a:ext cx="17291303" cy="9434909"/>
            <a:chOff x="0" y="-38100"/>
            <a:chExt cx="4554058" cy="2484898"/>
          </a:xfrm>
        </p:grpSpPr>
        <p:sp>
          <p:nvSpPr>
            <p:cNvPr id="526" name="Google Shape;526;p36"/>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7" name="Google Shape;527;p3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1" i="0" sz="1800" u="none" cap="none" strike="noStrike">
                <a:solidFill>
                  <a:schemeClr val="dk1"/>
                </a:solidFill>
                <a:latin typeface="Calibri"/>
                <a:ea typeface="Calibri"/>
                <a:cs typeface="Calibri"/>
                <a:sym typeface="Calibri"/>
              </a:endParaRPr>
            </a:p>
          </p:txBody>
        </p:sp>
      </p:grpSp>
      <p:sp>
        <p:nvSpPr>
          <p:cNvPr id="528" name="Google Shape;528;p36"/>
          <p:cNvSpPr txBox="1"/>
          <p:nvPr/>
        </p:nvSpPr>
        <p:spPr>
          <a:xfrm>
            <a:off x="1430025" y="969183"/>
            <a:ext cx="9063600" cy="1077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99">
                <a:solidFill>
                  <a:srgbClr val="4C6FBF"/>
                </a:solidFill>
                <a:latin typeface="Do Hyeon"/>
                <a:ea typeface="Do Hyeon"/>
                <a:cs typeface="Do Hyeon"/>
                <a:sym typeface="Do Hyeon"/>
              </a:rPr>
              <a:t>모델링</a:t>
            </a:r>
            <a:endParaRPr>
              <a:latin typeface="Do Hyeon"/>
              <a:ea typeface="Do Hyeon"/>
              <a:cs typeface="Do Hyeon"/>
              <a:sym typeface="Do Hyeon"/>
            </a:endParaRPr>
          </a:p>
        </p:txBody>
      </p:sp>
      <p:sp>
        <p:nvSpPr>
          <p:cNvPr id="529" name="Google Shape;529;p36"/>
          <p:cNvSpPr txBox="1"/>
          <p:nvPr/>
        </p:nvSpPr>
        <p:spPr>
          <a:xfrm>
            <a:off x="1593225" y="3951575"/>
            <a:ext cx="11679000" cy="785100"/>
          </a:xfrm>
          <a:prstGeom prst="rect">
            <a:avLst/>
          </a:prstGeom>
          <a:noFill/>
          <a:ln>
            <a:noFill/>
          </a:ln>
        </p:spPr>
        <p:txBody>
          <a:bodyPr anchorCtr="0" anchor="t" bIns="91425" lIns="91425" spcFirstLastPara="1" rIns="91425" wrap="square" tIns="91425">
            <a:spAutoFit/>
          </a:bodyPr>
          <a:lstStyle/>
          <a:p>
            <a:pPr indent="0" lvl="0" marL="0" rtl="0" algn="l">
              <a:lnSpc>
                <a:spcPct val="118002"/>
              </a:lnSpc>
              <a:spcBef>
                <a:spcPts val="0"/>
              </a:spcBef>
              <a:spcAft>
                <a:spcPts val="0"/>
              </a:spcAft>
              <a:buNone/>
            </a:pPr>
            <a:r>
              <a:t/>
            </a:r>
            <a:endParaRPr sz="3900">
              <a:solidFill>
                <a:srgbClr val="4C6FBF"/>
              </a:solidFill>
              <a:latin typeface="Do Hyeon"/>
              <a:ea typeface="Do Hyeon"/>
              <a:cs typeface="Do Hyeon"/>
              <a:sym typeface="Do Hyeon"/>
            </a:endParaRPr>
          </a:p>
        </p:txBody>
      </p:sp>
      <p:sp>
        <p:nvSpPr>
          <p:cNvPr id="530" name="Google Shape;530;p36"/>
          <p:cNvSpPr txBox="1"/>
          <p:nvPr/>
        </p:nvSpPr>
        <p:spPr>
          <a:xfrm>
            <a:off x="1593225" y="8566375"/>
            <a:ext cx="7123200" cy="600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3900">
                <a:solidFill>
                  <a:schemeClr val="dk1"/>
                </a:solidFill>
                <a:latin typeface="Do Hyeon"/>
                <a:ea typeface="Do Hyeon"/>
                <a:cs typeface="Do Hyeon"/>
                <a:sym typeface="Do Hyeon"/>
              </a:rPr>
              <a:t>가장 최신 데이터(2024년 1분기 데이터)</a:t>
            </a:r>
            <a:endParaRPr sz="3900">
              <a:solidFill>
                <a:schemeClr val="dk1"/>
              </a:solidFill>
              <a:latin typeface="Do Hyeon"/>
              <a:ea typeface="Do Hyeon"/>
              <a:cs typeface="Do Hyeon"/>
              <a:sym typeface="Do Hyeon"/>
            </a:endParaRPr>
          </a:p>
        </p:txBody>
      </p:sp>
      <p:sp>
        <p:nvSpPr>
          <p:cNvPr id="531" name="Google Shape;531;p36"/>
          <p:cNvSpPr txBox="1"/>
          <p:nvPr/>
        </p:nvSpPr>
        <p:spPr>
          <a:xfrm>
            <a:off x="1593225" y="6496100"/>
            <a:ext cx="5054100" cy="13086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3900">
                <a:solidFill>
                  <a:schemeClr val="dk1"/>
                </a:solidFill>
                <a:latin typeface="Do Hyeon"/>
                <a:ea typeface="Do Hyeon"/>
                <a:cs typeface="Do Hyeon"/>
                <a:sym typeface="Do Hyeon"/>
              </a:rPr>
              <a:t>훈련에 사용된 변수 중 </a:t>
            </a:r>
            <a:endParaRPr sz="3900">
              <a:solidFill>
                <a:schemeClr val="dk1"/>
              </a:solidFill>
              <a:latin typeface="Do Hyeon"/>
              <a:ea typeface="Do Hyeon"/>
              <a:cs typeface="Do Hyeon"/>
              <a:sym typeface="Do Hyeon"/>
            </a:endParaRPr>
          </a:p>
          <a:p>
            <a:pPr indent="0" lvl="0" marL="0" marR="0" rtl="0" algn="l">
              <a:lnSpc>
                <a:spcPct val="118002"/>
              </a:lnSpc>
              <a:spcBef>
                <a:spcPts val="0"/>
              </a:spcBef>
              <a:spcAft>
                <a:spcPts val="0"/>
              </a:spcAft>
              <a:buNone/>
            </a:pPr>
            <a:r>
              <a:rPr lang="en-US" sz="3900">
                <a:solidFill>
                  <a:schemeClr val="dk1"/>
                </a:solidFill>
                <a:latin typeface="Do Hyeon"/>
                <a:ea typeface="Do Hyeon"/>
                <a:cs typeface="Do Hyeon"/>
                <a:sym typeface="Do Hyeon"/>
              </a:rPr>
              <a:t>창업 시 변경되는 </a:t>
            </a:r>
            <a:r>
              <a:rPr lang="en-US" sz="3900">
                <a:solidFill>
                  <a:srgbClr val="2E53A8"/>
                </a:solidFill>
                <a:latin typeface="Do Hyeon"/>
                <a:ea typeface="Do Hyeon"/>
                <a:cs typeface="Do Hyeon"/>
                <a:sym typeface="Do Hyeon"/>
              </a:rPr>
              <a:t>내생변수 </a:t>
            </a:r>
            <a:endParaRPr sz="3900">
              <a:solidFill>
                <a:srgbClr val="2E53A8"/>
              </a:solidFill>
              <a:latin typeface="Do Hyeon"/>
              <a:ea typeface="Do Hyeon"/>
              <a:cs typeface="Do Hyeon"/>
              <a:sym typeface="Do Hyeon"/>
            </a:endParaRPr>
          </a:p>
        </p:txBody>
      </p:sp>
      <p:sp>
        <p:nvSpPr>
          <p:cNvPr id="532" name="Google Shape;532;p36"/>
          <p:cNvSpPr txBox="1"/>
          <p:nvPr/>
        </p:nvSpPr>
        <p:spPr>
          <a:xfrm>
            <a:off x="1593225" y="3132200"/>
            <a:ext cx="8729100" cy="277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dk2"/>
                </a:solidFill>
                <a:latin typeface="Do Hyeon"/>
                <a:ea typeface="Do Hyeon"/>
                <a:cs typeface="Do Hyeon"/>
                <a:sym typeface="Do Hyeon"/>
              </a:rPr>
              <a:t>내생변수 (Endogenous Variable):</a:t>
            </a:r>
            <a:endParaRPr sz="2100">
              <a:solidFill>
                <a:schemeClr val="dk2"/>
              </a:solidFill>
              <a:latin typeface="Do Hyeon"/>
              <a:ea typeface="Do Hyeon"/>
              <a:cs typeface="Do Hyeon"/>
              <a:sym typeface="Do Hyeon"/>
            </a:endParaRPr>
          </a:p>
          <a:p>
            <a:pPr indent="-342900" lvl="0" marL="457200" rtl="0" algn="l">
              <a:lnSpc>
                <a:spcPct val="115000"/>
              </a:lnSpc>
              <a:spcBef>
                <a:spcPts val="1200"/>
              </a:spcBef>
              <a:spcAft>
                <a:spcPts val="0"/>
              </a:spcAft>
              <a:buClr>
                <a:schemeClr val="dk1"/>
              </a:buClr>
              <a:buSzPts val="1800"/>
              <a:buFont typeface="Do Hyeon"/>
              <a:buChar char="●"/>
            </a:pPr>
            <a:r>
              <a:rPr lang="en-US" sz="2100">
                <a:latin typeface="Do Hyeon"/>
                <a:ea typeface="Do Hyeon"/>
                <a:cs typeface="Do Hyeon"/>
                <a:sym typeface="Do Hyeon"/>
              </a:rPr>
              <a:t>특정 업종의 새로운 창업으로 인해 영향을 받는 요소들입니다.</a:t>
            </a:r>
            <a:endParaRPr sz="2100">
              <a:latin typeface="Do Hyeon"/>
              <a:ea typeface="Do Hyeon"/>
              <a:cs typeface="Do Hyeon"/>
              <a:sym typeface="Do Hyeon"/>
            </a:endParaRPr>
          </a:p>
          <a:p>
            <a:pPr indent="-342900" lvl="0" marL="457200" rtl="0" algn="l">
              <a:lnSpc>
                <a:spcPct val="115000"/>
              </a:lnSpc>
              <a:spcBef>
                <a:spcPts val="0"/>
              </a:spcBef>
              <a:spcAft>
                <a:spcPts val="0"/>
              </a:spcAft>
              <a:buClr>
                <a:schemeClr val="dk1"/>
              </a:buClr>
              <a:buSzPts val="1800"/>
              <a:buFont typeface="Do Hyeon"/>
              <a:buChar char="●"/>
            </a:pPr>
            <a:r>
              <a:rPr lang="en-US" sz="2100">
                <a:latin typeface="Do Hyeon"/>
                <a:ea typeface="Do Hyeon"/>
                <a:cs typeface="Do Hyeon"/>
                <a:sym typeface="Do Hyeon"/>
              </a:rPr>
              <a:t>예: 주변 동종 업종의 매출, 시장 점유율, 경쟁 강도 등</a:t>
            </a:r>
            <a:endParaRPr sz="2100">
              <a:latin typeface="Do Hyeon"/>
              <a:ea typeface="Do Hyeon"/>
              <a:cs typeface="Do Hyeon"/>
              <a:sym typeface="Do Hyeon"/>
            </a:endParaRPr>
          </a:p>
          <a:p>
            <a:pPr indent="0" lvl="0" marL="0" rtl="0" algn="l">
              <a:lnSpc>
                <a:spcPct val="115000"/>
              </a:lnSpc>
              <a:spcBef>
                <a:spcPts val="1200"/>
              </a:spcBef>
              <a:spcAft>
                <a:spcPts val="0"/>
              </a:spcAft>
              <a:buNone/>
            </a:pPr>
            <a:r>
              <a:rPr lang="en-US" sz="2100">
                <a:latin typeface="Do Hyeon"/>
                <a:ea typeface="Do Hyeon"/>
                <a:cs typeface="Do Hyeon"/>
                <a:sym typeface="Do Hyeon"/>
              </a:rPr>
              <a:t>외생변수 (Exogenous Variable):</a:t>
            </a:r>
            <a:endParaRPr sz="2100">
              <a:latin typeface="Do Hyeon"/>
              <a:ea typeface="Do Hyeon"/>
              <a:cs typeface="Do Hyeon"/>
              <a:sym typeface="Do Hyeon"/>
            </a:endParaRPr>
          </a:p>
          <a:p>
            <a:pPr indent="-342900" lvl="0" marL="457200" rtl="0" algn="l">
              <a:lnSpc>
                <a:spcPct val="115000"/>
              </a:lnSpc>
              <a:spcBef>
                <a:spcPts val="1200"/>
              </a:spcBef>
              <a:spcAft>
                <a:spcPts val="0"/>
              </a:spcAft>
              <a:buClr>
                <a:schemeClr val="dk1"/>
              </a:buClr>
              <a:buSzPts val="1800"/>
              <a:buFont typeface="Do Hyeon"/>
              <a:buChar char="●"/>
            </a:pPr>
            <a:r>
              <a:rPr lang="en-US" sz="2100">
                <a:latin typeface="Do Hyeon"/>
                <a:ea typeface="Do Hyeon"/>
                <a:cs typeface="Do Hyeon"/>
                <a:sym typeface="Do Hyeon"/>
              </a:rPr>
              <a:t>특정 업종의 새로운 창업과 관계없이 독립적으로 결정되는 요소들입니다.</a:t>
            </a:r>
            <a:endParaRPr sz="2100">
              <a:latin typeface="Do Hyeon"/>
              <a:ea typeface="Do Hyeon"/>
              <a:cs typeface="Do Hyeon"/>
              <a:sym typeface="Do Hyeon"/>
            </a:endParaRPr>
          </a:p>
          <a:p>
            <a:pPr indent="-342900" lvl="0" marL="457200" rtl="0" algn="l">
              <a:lnSpc>
                <a:spcPct val="115000"/>
              </a:lnSpc>
              <a:spcBef>
                <a:spcPts val="0"/>
              </a:spcBef>
              <a:spcAft>
                <a:spcPts val="0"/>
              </a:spcAft>
              <a:buClr>
                <a:schemeClr val="dk1"/>
              </a:buClr>
              <a:buSzPts val="1800"/>
              <a:buFont typeface="Do Hyeon"/>
              <a:buChar char="●"/>
            </a:pPr>
            <a:r>
              <a:rPr lang="en-US" sz="2100">
                <a:latin typeface="Do Hyeon"/>
                <a:ea typeface="Do Hyeon"/>
                <a:cs typeface="Do Hyeon"/>
                <a:sym typeface="Do Hyeon"/>
              </a:rPr>
              <a:t>예: 상주인구, 지역의 전반적인 경제 상황, 정부 정책 등</a:t>
            </a:r>
            <a:endParaRPr sz="2100">
              <a:latin typeface="Do Hyeon"/>
              <a:ea typeface="Do Hyeon"/>
              <a:cs typeface="Do Hyeon"/>
              <a:sym typeface="Do Hyeon"/>
            </a:endParaRPr>
          </a:p>
        </p:txBody>
      </p:sp>
      <p:sp>
        <p:nvSpPr>
          <p:cNvPr id="533" name="Google Shape;533;p36"/>
          <p:cNvSpPr txBox="1"/>
          <p:nvPr/>
        </p:nvSpPr>
        <p:spPr>
          <a:xfrm>
            <a:off x="1520875" y="2263800"/>
            <a:ext cx="13281000" cy="600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3900">
                <a:solidFill>
                  <a:schemeClr val="dk1"/>
                </a:solidFill>
                <a:latin typeface="Do Hyeon"/>
                <a:ea typeface="Do Hyeon"/>
                <a:cs typeface="Do Hyeon"/>
                <a:sym typeface="Do Hyeon"/>
              </a:rPr>
              <a:t>예비 창업자가 특정 상권에 특정 업종을 창업했을 시 </a:t>
            </a:r>
            <a:r>
              <a:rPr lang="en-US" sz="3900">
                <a:solidFill>
                  <a:srgbClr val="4C6FBF"/>
                </a:solidFill>
                <a:latin typeface="Do Hyeon"/>
                <a:ea typeface="Do Hyeon"/>
                <a:cs typeface="Do Hyeon"/>
                <a:sym typeface="Do Hyeon"/>
              </a:rPr>
              <a:t>매출액 예측</a:t>
            </a:r>
            <a:endParaRPr sz="3900">
              <a:solidFill>
                <a:schemeClr val="dk1"/>
              </a:solidFill>
              <a:latin typeface="Do Hyeon"/>
              <a:ea typeface="Do Hyeon"/>
              <a:cs typeface="Do Hyeon"/>
              <a:sym typeface="Do Hyeon"/>
            </a:endParaRPr>
          </a:p>
        </p:txBody>
      </p:sp>
      <p:sp>
        <p:nvSpPr>
          <p:cNvPr id="534" name="Google Shape;534;p36"/>
          <p:cNvSpPr txBox="1"/>
          <p:nvPr/>
        </p:nvSpPr>
        <p:spPr>
          <a:xfrm>
            <a:off x="9701225" y="6287625"/>
            <a:ext cx="5318400" cy="14934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3900">
                <a:solidFill>
                  <a:schemeClr val="dk1"/>
                </a:solidFill>
                <a:latin typeface="Do Hyeon"/>
                <a:ea typeface="Do Hyeon"/>
                <a:cs typeface="Do Hyeon"/>
                <a:sym typeface="Do Hyeon"/>
              </a:rPr>
              <a:t>전분기_점포당_당월매출금액</a:t>
            </a:r>
            <a:endParaRPr sz="3900">
              <a:solidFill>
                <a:schemeClr val="dk1"/>
              </a:solidFill>
              <a:latin typeface="Do Hyeon"/>
              <a:ea typeface="Do Hyeon"/>
              <a:cs typeface="Do Hyeon"/>
              <a:sym typeface="Do Hyeon"/>
            </a:endParaRPr>
          </a:p>
          <a:p>
            <a:pPr indent="0" lvl="0" marL="0" rtl="0" algn="ctr">
              <a:lnSpc>
                <a:spcPct val="118002"/>
              </a:lnSpc>
              <a:spcBef>
                <a:spcPts val="0"/>
              </a:spcBef>
              <a:spcAft>
                <a:spcPts val="0"/>
              </a:spcAft>
              <a:buNone/>
            </a:pPr>
            <a:r>
              <a:rPr lang="en-US" sz="3900">
                <a:solidFill>
                  <a:schemeClr val="dk1"/>
                </a:solidFill>
                <a:latin typeface="Do Hyeon"/>
                <a:ea typeface="Do Hyeon"/>
                <a:cs typeface="Do Hyeon"/>
                <a:sym typeface="Do Hyeon"/>
              </a:rPr>
              <a:t>점포수</a:t>
            </a:r>
            <a:endParaRPr/>
          </a:p>
        </p:txBody>
      </p:sp>
      <p:sp>
        <p:nvSpPr>
          <p:cNvPr id="535" name="Google Shape;535;p36"/>
          <p:cNvSpPr txBox="1"/>
          <p:nvPr/>
        </p:nvSpPr>
        <p:spPr>
          <a:xfrm>
            <a:off x="7925125" y="6641775"/>
            <a:ext cx="498300" cy="785100"/>
          </a:xfrm>
          <a:prstGeom prst="rect">
            <a:avLst/>
          </a:prstGeom>
          <a:noFill/>
          <a:ln>
            <a:noFill/>
          </a:ln>
        </p:spPr>
        <p:txBody>
          <a:bodyPr anchorCtr="0" anchor="t" bIns="91425" lIns="91425" spcFirstLastPara="1" rIns="91425" wrap="square" tIns="91425">
            <a:spAutoFit/>
          </a:bodyPr>
          <a:lstStyle/>
          <a:p>
            <a:pPr indent="0" lvl="0" marL="0" rtl="0" algn="l">
              <a:lnSpc>
                <a:spcPct val="118002"/>
              </a:lnSpc>
              <a:spcBef>
                <a:spcPts val="0"/>
              </a:spcBef>
              <a:spcAft>
                <a:spcPts val="0"/>
              </a:spcAft>
              <a:buNone/>
            </a:pPr>
            <a:r>
              <a:rPr lang="en-US" sz="3900">
                <a:solidFill>
                  <a:schemeClr val="dk1"/>
                </a:solidFill>
                <a:latin typeface="Do Hyeon"/>
                <a:ea typeface="Do Hyeon"/>
                <a:cs typeface="Do Hyeon"/>
                <a:sym typeface="Do Hyeon"/>
              </a:rPr>
              <a:t>= </a:t>
            </a:r>
            <a:endParaRPr sz="3900">
              <a:solidFill>
                <a:schemeClr val="dk1"/>
              </a:solidFill>
              <a:latin typeface="Do Hyeon"/>
              <a:ea typeface="Do Hyeon"/>
              <a:cs typeface="Do Hyeon"/>
              <a:sym typeface="Do Hyeon"/>
            </a:endParaRPr>
          </a:p>
        </p:txBody>
      </p:sp>
      <p:sp>
        <p:nvSpPr>
          <p:cNvPr id="536" name="Google Shape;536;p36"/>
          <p:cNvSpPr txBox="1"/>
          <p:nvPr/>
        </p:nvSpPr>
        <p:spPr>
          <a:xfrm>
            <a:off x="9620500" y="8219725"/>
            <a:ext cx="6046200" cy="1157700"/>
          </a:xfrm>
          <a:prstGeom prst="rect">
            <a:avLst/>
          </a:prstGeom>
          <a:noFill/>
          <a:ln>
            <a:noFill/>
          </a:ln>
        </p:spPr>
        <p:txBody>
          <a:bodyPr anchorCtr="0" anchor="t" bIns="91425" lIns="91425" spcFirstLastPara="1" rIns="91425" wrap="square" tIns="91425">
            <a:spAutoFit/>
          </a:bodyPr>
          <a:lstStyle/>
          <a:p>
            <a:pPr indent="0" lvl="0" marL="0" rtl="0" algn="ctr">
              <a:lnSpc>
                <a:spcPct val="118002"/>
              </a:lnSpc>
              <a:spcBef>
                <a:spcPts val="0"/>
              </a:spcBef>
              <a:spcAft>
                <a:spcPts val="0"/>
              </a:spcAft>
              <a:buNone/>
            </a:pPr>
            <a:r>
              <a:rPr lang="en-US" sz="2900">
                <a:solidFill>
                  <a:schemeClr val="dk1"/>
                </a:solidFill>
                <a:latin typeface="Do Hyeon"/>
                <a:ea typeface="Do Hyeon"/>
                <a:cs typeface="Do Hyeon"/>
                <a:sym typeface="Do Hyeon"/>
              </a:rPr>
              <a:t>전분기_점포당_당월매출금액, 점포수 </a:t>
            </a:r>
            <a:endParaRPr sz="2900">
              <a:solidFill>
                <a:schemeClr val="dk1"/>
              </a:solidFill>
              <a:latin typeface="Do Hyeon"/>
              <a:ea typeface="Do Hyeon"/>
              <a:cs typeface="Do Hyeon"/>
              <a:sym typeface="Do Hyeon"/>
            </a:endParaRPr>
          </a:p>
          <a:p>
            <a:pPr indent="0" lvl="0" marL="0" rtl="0" algn="ctr">
              <a:lnSpc>
                <a:spcPct val="118002"/>
              </a:lnSpc>
              <a:spcBef>
                <a:spcPts val="0"/>
              </a:spcBef>
              <a:spcAft>
                <a:spcPts val="0"/>
              </a:spcAft>
              <a:buNone/>
            </a:pPr>
            <a:r>
              <a:rPr lang="en-US" sz="2900">
                <a:solidFill>
                  <a:schemeClr val="dk1"/>
                </a:solidFill>
                <a:latin typeface="Do Hyeon"/>
                <a:ea typeface="Do Hyeon"/>
                <a:cs typeface="Do Hyeon"/>
                <a:sym typeface="Do Hyeon"/>
              </a:rPr>
              <a:t>변경하여 훈련된 모델로 매출액 예측 </a:t>
            </a:r>
            <a:endParaRPr sz="400"/>
          </a:p>
        </p:txBody>
      </p:sp>
      <p:sp>
        <p:nvSpPr>
          <p:cNvPr id="537" name="Google Shape;537;p36"/>
          <p:cNvSpPr/>
          <p:nvPr/>
        </p:nvSpPr>
        <p:spPr>
          <a:xfrm>
            <a:off x="8999175" y="8360325"/>
            <a:ext cx="871800" cy="871800"/>
          </a:xfrm>
          <a:prstGeom prst="plus">
            <a:avLst>
              <a:gd fmla="val 38888" name="adj"/>
            </a:avLst>
          </a:prstGeom>
          <a:solidFill>
            <a:srgbClr val="4C6FB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grpSp>
        <p:nvGrpSpPr>
          <p:cNvPr id="542" name="Google Shape;542;p37"/>
          <p:cNvGrpSpPr/>
          <p:nvPr/>
        </p:nvGrpSpPr>
        <p:grpSpPr>
          <a:xfrm>
            <a:off x="13149483" y="-36086"/>
            <a:ext cx="10276983" cy="10323048"/>
            <a:chOff x="1813" y="0"/>
            <a:chExt cx="809173" cy="812800"/>
          </a:xfrm>
        </p:grpSpPr>
        <p:sp>
          <p:nvSpPr>
            <p:cNvPr id="543" name="Google Shape;543;p37"/>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9E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7"/>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45" name="Google Shape;545;p37"/>
          <p:cNvSpPr txBox="1"/>
          <p:nvPr/>
        </p:nvSpPr>
        <p:spPr>
          <a:xfrm>
            <a:off x="6062275" y="3333750"/>
            <a:ext cx="10833000" cy="30168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9800">
                <a:solidFill>
                  <a:srgbClr val="7B96D4"/>
                </a:solidFill>
                <a:latin typeface="Heebo Black"/>
                <a:ea typeface="Heebo Black"/>
                <a:cs typeface="Heebo Black"/>
                <a:sym typeface="Heebo Black"/>
              </a:rPr>
              <a:t>WEB SERVICE</a:t>
            </a:r>
            <a:br>
              <a:rPr lang="en-US" sz="9800">
                <a:solidFill>
                  <a:srgbClr val="7B96D4"/>
                </a:solidFill>
                <a:latin typeface="Heebo Black"/>
                <a:ea typeface="Heebo Black"/>
                <a:cs typeface="Heebo Black"/>
                <a:sym typeface="Heebo Black"/>
              </a:rPr>
            </a:br>
            <a:r>
              <a:rPr lang="en-US" sz="9800">
                <a:solidFill>
                  <a:srgbClr val="7B96D4"/>
                </a:solidFill>
                <a:latin typeface="Heebo Black"/>
                <a:ea typeface="Heebo Black"/>
                <a:cs typeface="Heebo Black"/>
                <a:sym typeface="Heebo Black"/>
              </a:rPr>
              <a:t>IMPLEMENTATION</a:t>
            </a:r>
            <a:endParaRPr sz="9800"/>
          </a:p>
        </p:txBody>
      </p:sp>
      <p:sp>
        <p:nvSpPr>
          <p:cNvPr id="546" name="Google Shape;546;p37"/>
          <p:cNvSpPr txBox="1"/>
          <p:nvPr/>
        </p:nvSpPr>
        <p:spPr>
          <a:xfrm>
            <a:off x="4460328" y="7536700"/>
            <a:ext cx="12321900" cy="1182000"/>
          </a:xfrm>
          <a:prstGeom prst="rect">
            <a:avLst/>
          </a:prstGeom>
          <a:noFill/>
          <a:ln>
            <a:noFill/>
          </a:ln>
        </p:spPr>
        <p:txBody>
          <a:bodyPr anchorCtr="0" anchor="t" bIns="0" lIns="0" spcFirstLastPara="1" rIns="0" wrap="square" tIns="0">
            <a:spAutoFit/>
          </a:bodyPr>
          <a:lstStyle/>
          <a:p>
            <a:pPr indent="0" lvl="1" marL="0" marR="0" rtl="0" algn="r">
              <a:lnSpc>
                <a:spcPct val="139958"/>
              </a:lnSpc>
              <a:spcBef>
                <a:spcPts val="0"/>
              </a:spcBef>
              <a:spcAft>
                <a:spcPts val="0"/>
              </a:spcAft>
              <a:buNone/>
            </a:pPr>
            <a:r>
              <a:rPr lang="en-US" sz="3200">
                <a:solidFill>
                  <a:srgbClr val="999999"/>
                </a:solidFill>
                <a:latin typeface="Do Hyeon"/>
                <a:ea typeface="Do Hyeon"/>
                <a:cs typeface="Do Hyeon"/>
                <a:sym typeface="Do Hyeon"/>
              </a:rPr>
              <a:t>페이지별 기능 / 시연영상 </a:t>
            </a:r>
            <a:endParaRPr sz="3200">
              <a:solidFill>
                <a:srgbClr val="999999"/>
              </a:solidFill>
              <a:latin typeface="Do Hyeon"/>
              <a:ea typeface="Do Hyeon"/>
              <a:cs typeface="Do Hyeon"/>
              <a:sym typeface="Do Hyeon"/>
            </a:endParaRPr>
          </a:p>
          <a:p>
            <a:pPr indent="0" lvl="1" marL="0" marR="0" rtl="0" algn="r">
              <a:lnSpc>
                <a:spcPct val="139958"/>
              </a:lnSpc>
              <a:spcBef>
                <a:spcPts val="0"/>
              </a:spcBef>
              <a:spcAft>
                <a:spcPts val="0"/>
              </a:spcAft>
              <a:buNone/>
            </a:pPr>
            <a:r>
              <a:rPr lang="en-US" sz="3200">
                <a:solidFill>
                  <a:srgbClr val="999999"/>
                </a:solidFill>
                <a:latin typeface="Do Hyeon"/>
                <a:ea typeface="Do Hyeon"/>
                <a:cs typeface="Do Hyeon"/>
                <a:sym typeface="Do Hyeon"/>
              </a:rPr>
              <a:t>/ </a:t>
            </a:r>
            <a:r>
              <a:rPr lang="en-US" sz="3200">
                <a:solidFill>
                  <a:srgbClr val="999999"/>
                </a:solidFill>
                <a:latin typeface="Do Hyeon"/>
                <a:ea typeface="Do Hyeon"/>
                <a:cs typeface="Do Hyeon"/>
                <a:sym typeface="Do Hyeon"/>
              </a:rPr>
              <a:t>BE&amp;FE /</a:t>
            </a:r>
            <a:r>
              <a:rPr lang="en-US" sz="3200">
                <a:solidFill>
                  <a:srgbClr val="999999"/>
                </a:solidFill>
                <a:latin typeface="Do Hyeon"/>
                <a:ea typeface="Do Hyeon"/>
                <a:cs typeface="Do Hyeon"/>
                <a:sym typeface="Do Hyeon"/>
              </a:rPr>
              <a:t>트러블 슈팅 해결 </a:t>
            </a:r>
            <a:endParaRPr sz="2200">
              <a:solidFill>
                <a:srgbClr val="999999"/>
              </a:solidFill>
              <a:latin typeface="Do Hyeon"/>
              <a:ea typeface="Do Hyeon"/>
              <a:cs typeface="Do Hyeon"/>
              <a:sym typeface="Do Hyeon"/>
            </a:endParaRPr>
          </a:p>
        </p:txBody>
      </p:sp>
      <p:sp>
        <p:nvSpPr>
          <p:cNvPr id="547" name="Google Shape;547;p37"/>
          <p:cNvSpPr txBox="1"/>
          <p:nvPr/>
        </p:nvSpPr>
        <p:spPr>
          <a:xfrm>
            <a:off x="11713740" y="933450"/>
            <a:ext cx="5181600" cy="2308800"/>
          </a:xfrm>
          <a:prstGeom prst="rect">
            <a:avLst/>
          </a:prstGeom>
          <a:noFill/>
          <a:ln>
            <a:noFill/>
          </a:ln>
        </p:spPr>
        <p:txBody>
          <a:bodyPr anchorCtr="0" anchor="t" bIns="0" lIns="0" spcFirstLastPara="1" rIns="0" wrap="square" tIns="0">
            <a:spAutoFit/>
          </a:bodyPr>
          <a:lstStyle/>
          <a:p>
            <a:pPr indent="0" lvl="0" marL="0" marR="0" rtl="0" algn="r">
              <a:lnSpc>
                <a:spcPct val="127000"/>
              </a:lnSpc>
              <a:spcBef>
                <a:spcPts val="0"/>
              </a:spcBef>
              <a:spcAft>
                <a:spcPts val="0"/>
              </a:spcAft>
              <a:buNone/>
            </a:pPr>
            <a:r>
              <a:rPr b="0" i="0" lang="en-US" sz="15000" u="none" cap="none" strike="noStrike">
                <a:solidFill>
                  <a:srgbClr val="4C6FBF"/>
                </a:solidFill>
                <a:latin typeface="Heebo Black"/>
                <a:ea typeface="Heebo Black"/>
                <a:cs typeface="Heebo Black"/>
                <a:sym typeface="Heebo Black"/>
              </a:rPr>
              <a:t>0</a:t>
            </a:r>
            <a:r>
              <a:rPr lang="en-US" sz="15000">
                <a:solidFill>
                  <a:srgbClr val="4C6FBF"/>
                </a:solidFill>
                <a:latin typeface="Heebo Black"/>
                <a:ea typeface="Heebo Black"/>
                <a:cs typeface="Heebo Black"/>
                <a:sym typeface="Heebo Black"/>
              </a:rPr>
              <a:t>5</a:t>
            </a:r>
            <a:endParaRPr/>
          </a:p>
        </p:txBody>
      </p:sp>
      <p:sp>
        <p:nvSpPr>
          <p:cNvPr id="548" name="Google Shape;548;p37"/>
          <p:cNvSpPr txBox="1"/>
          <p:nvPr/>
        </p:nvSpPr>
        <p:spPr>
          <a:xfrm>
            <a:off x="13316175" y="6504875"/>
            <a:ext cx="4650600" cy="8775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b="1" lang="en-US" sz="5700">
                <a:solidFill>
                  <a:srgbClr val="B1C9EB"/>
                </a:solidFill>
                <a:latin typeface="Do Hyeon"/>
                <a:ea typeface="Do Hyeon"/>
                <a:cs typeface="Do Hyeon"/>
                <a:sym typeface="Do Hyeon"/>
              </a:rPr>
              <a:t>웹서비스 구현</a:t>
            </a:r>
            <a:endParaRPr sz="5700">
              <a:latin typeface="Do Hyeon"/>
              <a:ea typeface="Do Hyeon"/>
              <a:cs typeface="Do Hyeon"/>
              <a:sym typeface="Do Hyeon"/>
            </a:endParaRPr>
          </a:p>
        </p:txBody>
      </p:sp>
      <p:sp>
        <p:nvSpPr>
          <p:cNvPr id="549" name="Google Shape;549;p37"/>
          <p:cNvSpPr/>
          <p:nvPr/>
        </p:nvSpPr>
        <p:spPr>
          <a:xfrm>
            <a:off x="0" y="6283437"/>
            <a:ext cx="6228807" cy="4003502"/>
          </a:xfrm>
          <a:custGeom>
            <a:rect b="b" l="l" r="r" t="t"/>
            <a:pathLst>
              <a:path extrusionOk="0" h="1227127" w="1585947">
                <a:moveTo>
                  <a:pt x="0" y="0"/>
                </a:moveTo>
                <a:lnTo>
                  <a:pt x="1585947" y="0"/>
                </a:lnTo>
                <a:lnTo>
                  <a:pt x="1585947" y="1227127"/>
                </a:lnTo>
                <a:lnTo>
                  <a:pt x="0" y="1227127"/>
                </a:lnTo>
                <a:lnTo>
                  <a:pt x="0" y="0"/>
                </a:lnTo>
                <a:close/>
              </a:path>
            </a:pathLst>
          </a:custGeom>
          <a:blipFill rotWithShape="1">
            <a:blip r:embed="rId3">
              <a:alphaModFix/>
            </a:blip>
            <a:stretch>
              <a:fillRect b="0" l="0" r="0" t="0"/>
            </a:stretch>
          </a:blipFill>
          <a:ln>
            <a:noFill/>
          </a:ln>
        </p:spPr>
      </p:sp>
      <p:sp>
        <p:nvSpPr>
          <p:cNvPr id="550" name="Google Shape;550;p37"/>
          <p:cNvSpPr/>
          <p:nvPr/>
        </p:nvSpPr>
        <p:spPr>
          <a:xfrm>
            <a:off x="1028826" y="2192398"/>
            <a:ext cx="4120906" cy="4091047"/>
          </a:xfrm>
          <a:custGeom>
            <a:rect b="b" l="l" r="r" t="t"/>
            <a:pathLst>
              <a:path extrusionOk="0" h="1548173" w="1813380">
                <a:moveTo>
                  <a:pt x="0" y="0"/>
                </a:moveTo>
                <a:lnTo>
                  <a:pt x="1813380" y="0"/>
                </a:lnTo>
                <a:lnTo>
                  <a:pt x="1813380" y="1548173"/>
                </a:lnTo>
                <a:lnTo>
                  <a:pt x="0" y="1548173"/>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554" name="Shape 554"/>
        <p:cNvGrpSpPr/>
        <p:nvPr/>
      </p:nvGrpSpPr>
      <p:grpSpPr>
        <a:xfrm>
          <a:off x="0" y="0"/>
          <a:ext cx="0" cy="0"/>
          <a:chOff x="0" y="0"/>
          <a:chExt cx="0" cy="0"/>
        </a:xfrm>
      </p:grpSpPr>
      <p:grpSp>
        <p:nvGrpSpPr>
          <p:cNvPr id="555" name="Google Shape;555;p38"/>
          <p:cNvGrpSpPr/>
          <p:nvPr/>
        </p:nvGrpSpPr>
        <p:grpSpPr>
          <a:xfrm>
            <a:off x="498356" y="426044"/>
            <a:ext cx="17291303" cy="9434909"/>
            <a:chOff x="0" y="-38100"/>
            <a:chExt cx="4554058" cy="2484898"/>
          </a:xfrm>
        </p:grpSpPr>
        <p:sp>
          <p:nvSpPr>
            <p:cNvPr id="556" name="Google Shape;556;p38"/>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8"/>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58" name="Google Shape;558;p38"/>
          <p:cNvSpPr txBox="1"/>
          <p:nvPr/>
        </p:nvSpPr>
        <p:spPr>
          <a:xfrm>
            <a:off x="5138968" y="1007175"/>
            <a:ext cx="7660800" cy="1339800"/>
          </a:xfrm>
          <a:prstGeom prst="rect">
            <a:avLst/>
          </a:prstGeom>
          <a:noFill/>
          <a:ln>
            <a:noFill/>
          </a:ln>
        </p:spPr>
        <p:txBody>
          <a:bodyPr anchorCtr="0" anchor="t" bIns="0" lIns="0" spcFirstLastPara="1" rIns="0" wrap="square" tIns="0">
            <a:spAutoFit/>
          </a:bodyPr>
          <a:lstStyle/>
          <a:p>
            <a:pPr indent="0" lvl="0" marL="0" marR="0" rtl="0" algn="ctr">
              <a:lnSpc>
                <a:spcPct val="125000"/>
              </a:lnSpc>
              <a:spcBef>
                <a:spcPts val="0"/>
              </a:spcBef>
              <a:spcAft>
                <a:spcPts val="0"/>
              </a:spcAft>
              <a:buNone/>
            </a:pPr>
            <a:r>
              <a:rPr b="1" lang="en-US" sz="8704">
                <a:solidFill>
                  <a:srgbClr val="4C6FBF"/>
                </a:solidFill>
                <a:latin typeface="Do Hyeon"/>
                <a:ea typeface="Do Hyeon"/>
                <a:cs typeface="Do Hyeon"/>
                <a:sym typeface="Do Hyeon"/>
              </a:rPr>
              <a:t>시연 영상</a:t>
            </a:r>
            <a:endParaRPr>
              <a:latin typeface="Do Hyeon"/>
              <a:ea typeface="Do Hyeon"/>
              <a:cs typeface="Do Hyeon"/>
              <a:sym typeface="Do Hyeon"/>
            </a:endParaRPr>
          </a:p>
        </p:txBody>
      </p:sp>
      <p:pic>
        <p:nvPicPr>
          <p:cNvPr id="559" name="Google Shape;559;p38" title="최종프로젝트-반응형.mp4">
            <a:hlinkClick r:id="rId3"/>
          </p:cNvPr>
          <p:cNvPicPr preferRelativeResize="0"/>
          <p:nvPr/>
        </p:nvPicPr>
        <p:blipFill>
          <a:blip r:embed="rId4">
            <a:alphaModFix/>
          </a:blip>
          <a:stretch>
            <a:fillRect/>
          </a:stretch>
        </p:blipFill>
        <p:spPr>
          <a:xfrm>
            <a:off x="12353250" y="3226475"/>
            <a:ext cx="4993054" cy="5615624"/>
          </a:xfrm>
          <a:prstGeom prst="rect">
            <a:avLst/>
          </a:prstGeom>
          <a:noFill/>
          <a:ln>
            <a:noFill/>
          </a:ln>
        </p:spPr>
      </p:pic>
      <p:pic>
        <p:nvPicPr>
          <p:cNvPr id="560" name="Google Shape;560;p38" title="2024-08-09_16:44:57_video.mp4">
            <a:hlinkClick r:id="rId5"/>
          </p:cNvPr>
          <p:cNvPicPr preferRelativeResize="0"/>
          <p:nvPr/>
        </p:nvPicPr>
        <p:blipFill>
          <a:blip r:embed="rId6">
            <a:alphaModFix/>
          </a:blip>
          <a:stretch>
            <a:fillRect/>
          </a:stretch>
        </p:blipFill>
        <p:spPr>
          <a:xfrm>
            <a:off x="992200" y="3226475"/>
            <a:ext cx="11231249" cy="5615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564" name="Shape 564"/>
        <p:cNvGrpSpPr/>
        <p:nvPr/>
      </p:nvGrpSpPr>
      <p:grpSpPr>
        <a:xfrm>
          <a:off x="0" y="0"/>
          <a:ext cx="0" cy="0"/>
          <a:chOff x="0" y="0"/>
          <a:chExt cx="0" cy="0"/>
        </a:xfrm>
      </p:grpSpPr>
      <p:grpSp>
        <p:nvGrpSpPr>
          <p:cNvPr id="565" name="Google Shape;565;p39"/>
          <p:cNvGrpSpPr/>
          <p:nvPr/>
        </p:nvGrpSpPr>
        <p:grpSpPr>
          <a:xfrm>
            <a:off x="498356" y="426044"/>
            <a:ext cx="17291303" cy="9434909"/>
            <a:chOff x="0" y="-38100"/>
            <a:chExt cx="4554058" cy="2484898"/>
          </a:xfrm>
        </p:grpSpPr>
        <p:sp>
          <p:nvSpPr>
            <p:cNvPr id="566" name="Google Shape;566;p39"/>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39"/>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568" name="Google Shape;568;p39"/>
          <p:cNvPicPr preferRelativeResize="0"/>
          <p:nvPr/>
        </p:nvPicPr>
        <p:blipFill>
          <a:blip r:embed="rId3">
            <a:alphaModFix/>
          </a:blip>
          <a:stretch>
            <a:fillRect/>
          </a:stretch>
        </p:blipFill>
        <p:spPr>
          <a:xfrm>
            <a:off x="1468736" y="2423175"/>
            <a:ext cx="15633228" cy="7373524"/>
          </a:xfrm>
          <a:prstGeom prst="rect">
            <a:avLst/>
          </a:prstGeom>
          <a:noFill/>
          <a:ln>
            <a:noFill/>
          </a:ln>
        </p:spPr>
      </p:pic>
      <p:sp>
        <p:nvSpPr>
          <p:cNvPr id="569" name="Google Shape;569;p39"/>
          <p:cNvSpPr txBox="1"/>
          <p:nvPr/>
        </p:nvSpPr>
        <p:spPr>
          <a:xfrm>
            <a:off x="5138968" y="1007175"/>
            <a:ext cx="7660800" cy="13398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8704">
                <a:solidFill>
                  <a:srgbClr val="4C6FBF"/>
                </a:solidFill>
                <a:latin typeface="Do Hyeon"/>
                <a:ea typeface="Do Hyeon"/>
                <a:cs typeface="Do Hyeon"/>
                <a:sym typeface="Do Hyeon"/>
              </a:rPr>
              <a:t>5-1. 페이지별 기능</a:t>
            </a:r>
            <a:endParaRPr>
              <a:latin typeface="Do Hyeon"/>
              <a:ea typeface="Do Hyeon"/>
              <a:cs typeface="Do Hyeon"/>
              <a:sym typeface="Do Hye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573" name="Shape 573"/>
        <p:cNvGrpSpPr/>
        <p:nvPr/>
      </p:nvGrpSpPr>
      <p:grpSpPr>
        <a:xfrm>
          <a:off x="0" y="0"/>
          <a:ext cx="0" cy="0"/>
          <a:chOff x="0" y="0"/>
          <a:chExt cx="0" cy="0"/>
        </a:xfrm>
      </p:grpSpPr>
      <p:grpSp>
        <p:nvGrpSpPr>
          <p:cNvPr id="574" name="Google Shape;574;p40"/>
          <p:cNvGrpSpPr/>
          <p:nvPr/>
        </p:nvGrpSpPr>
        <p:grpSpPr>
          <a:xfrm>
            <a:off x="498356" y="373444"/>
            <a:ext cx="17291303" cy="9434909"/>
            <a:chOff x="0" y="-38100"/>
            <a:chExt cx="4554058" cy="2484898"/>
          </a:xfrm>
        </p:grpSpPr>
        <p:sp>
          <p:nvSpPr>
            <p:cNvPr id="575" name="Google Shape;575;p40"/>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77" name="Google Shape;577;p40"/>
          <p:cNvSpPr txBox="1"/>
          <p:nvPr/>
        </p:nvSpPr>
        <p:spPr>
          <a:xfrm>
            <a:off x="895185" y="768036"/>
            <a:ext cx="4589700" cy="6927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4500">
                <a:solidFill>
                  <a:srgbClr val="4C6FBF"/>
                </a:solidFill>
                <a:latin typeface="Do Hyeon"/>
                <a:ea typeface="Do Hyeon"/>
                <a:cs typeface="Do Hyeon"/>
                <a:sym typeface="Do Hyeon"/>
              </a:rPr>
              <a:t>페이지별 기능</a:t>
            </a:r>
            <a:endParaRPr sz="4500">
              <a:latin typeface="Do Hyeon"/>
              <a:ea typeface="Do Hyeon"/>
              <a:cs typeface="Do Hyeon"/>
              <a:sym typeface="Do Hyeon"/>
            </a:endParaRPr>
          </a:p>
        </p:txBody>
      </p:sp>
      <p:sp>
        <p:nvSpPr>
          <p:cNvPr id="578" name="Google Shape;578;p40"/>
          <p:cNvSpPr txBox="1"/>
          <p:nvPr/>
        </p:nvSpPr>
        <p:spPr>
          <a:xfrm>
            <a:off x="18288000" y="2074525"/>
            <a:ext cx="30000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F2328"/>
                </a:solidFill>
              </a:rPr>
              <a:t>사용자로부터 개업을 원하는 업종과 상권, 임대료 및 면적을 선택 받습니다. 선택된 옵션 내에서 최상의 매출을 낼 수 있을 것으로 예상되는 지역/업종 조합 순위를 머신러닝을 통해 도출해줍니다. 최적의 조합 랭킹 중 하나의 선택지를 클릭할 시 보고서 형식의 자세한 정보가 제공됩니다.</a:t>
            </a:r>
            <a:endParaRPr sz="2500"/>
          </a:p>
        </p:txBody>
      </p:sp>
      <p:pic>
        <p:nvPicPr>
          <p:cNvPr id="579" name="Google Shape;579;p40"/>
          <p:cNvPicPr preferRelativeResize="0"/>
          <p:nvPr/>
        </p:nvPicPr>
        <p:blipFill>
          <a:blip r:embed="rId3">
            <a:alphaModFix/>
          </a:blip>
          <a:stretch>
            <a:fillRect/>
          </a:stretch>
        </p:blipFill>
        <p:spPr>
          <a:xfrm>
            <a:off x="574550" y="1745675"/>
            <a:ext cx="17187348" cy="7824300"/>
          </a:xfrm>
          <a:prstGeom prst="rect">
            <a:avLst/>
          </a:prstGeom>
          <a:noFill/>
          <a:ln>
            <a:noFill/>
          </a:ln>
        </p:spPr>
      </p:pic>
      <p:sp>
        <p:nvSpPr>
          <p:cNvPr id="580" name="Google Shape;580;p40"/>
          <p:cNvSpPr txBox="1"/>
          <p:nvPr/>
        </p:nvSpPr>
        <p:spPr>
          <a:xfrm>
            <a:off x="6398300" y="835825"/>
            <a:ext cx="5331300" cy="8619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b="1" lang="en-US" sz="5600">
                <a:solidFill>
                  <a:srgbClr val="B1C9EB"/>
                </a:solidFill>
                <a:latin typeface="Do Hyeon"/>
                <a:ea typeface="Do Hyeon"/>
                <a:cs typeface="Do Hyeon"/>
                <a:sym typeface="Do Hyeon"/>
              </a:rPr>
              <a:t>홈 화면</a:t>
            </a:r>
            <a:endParaRPr sz="5600">
              <a:latin typeface="Do Hyeon"/>
              <a:ea typeface="Do Hyeon"/>
              <a:cs typeface="Do Hyeon"/>
              <a:sym typeface="Do Hyeo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584" name="Shape 584"/>
        <p:cNvGrpSpPr/>
        <p:nvPr/>
      </p:nvGrpSpPr>
      <p:grpSpPr>
        <a:xfrm>
          <a:off x="0" y="0"/>
          <a:ext cx="0" cy="0"/>
          <a:chOff x="0" y="0"/>
          <a:chExt cx="0" cy="0"/>
        </a:xfrm>
      </p:grpSpPr>
      <p:grpSp>
        <p:nvGrpSpPr>
          <p:cNvPr id="585" name="Google Shape;585;p41"/>
          <p:cNvGrpSpPr/>
          <p:nvPr/>
        </p:nvGrpSpPr>
        <p:grpSpPr>
          <a:xfrm>
            <a:off x="498356" y="373444"/>
            <a:ext cx="17291303" cy="9434909"/>
            <a:chOff x="0" y="-38100"/>
            <a:chExt cx="4554058" cy="2484898"/>
          </a:xfrm>
        </p:grpSpPr>
        <p:sp>
          <p:nvSpPr>
            <p:cNvPr id="586" name="Google Shape;586;p41"/>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88" name="Google Shape;588;p41"/>
          <p:cNvSpPr txBox="1"/>
          <p:nvPr/>
        </p:nvSpPr>
        <p:spPr>
          <a:xfrm>
            <a:off x="895185" y="768036"/>
            <a:ext cx="4589700" cy="6927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4500">
                <a:solidFill>
                  <a:srgbClr val="4C6FBF"/>
                </a:solidFill>
                <a:latin typeface="Do Hyeon"/>
                <a:ea typeface="Do Hyeon"/>
                <a:cs typeface="Do Hyeon"/>
                <a:sym typeface="Do Hyeon"/>
              </a:rPr>
              <a:t>페이지별 기능</a:t>
            </a:r>
            <a:endParaRPr sz="4500">
              <a:latin typeface="Do Hyeon"/>
              <a:ea typeface="Do Hyeon"/>
              <a:cs typeface="Do Hyeon"/>
              <a:sym typeface="Do Hyeon"/>
            </a:endParaRPr>
          </a:p>
        </p:txBody>
      </p:sp>
      <p:sp>
        <p:nvSpPr>
          <p:cNvPr id="589" name="Google Shape;589;p41"/>
          <p:cNvSpPr txBox="1"/>
          <p:nvPr/>
        </p:nvSpPr>
        <p:spPr>
          <a:xfrm>
            <a:off x="18288000" y="2074525"/>
            <a:ext cx="30000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F2328"/>
                </a:solidFill>
              </a:rPr>
              <a:t>사용자로부터 개업을 원하는 업종과 상권, 임대료 및 면적을 선택 받습니다. 선택된 옵션 내에서 최상의 매출을 낼 수 있을 것으로 예상되는 지역/업종 조합 순위를 머신러닝을 통해 도출해줍니다. 최적의 조합 랭킹 중 하나의 선택지를 클릭할 시 보고서 형식의 자세한 정보가 제공됩니다.</a:t>
            </a:r>
            <a:endParaRPr sz="2500"/>
          </a:p>
        </p:txBody>
      </p:sp>
      <p:sp>
        <p:nvSpPr>
          <p:cNvPr id="590" name="Google Shape;590;p41"/>
          <p:cNvSpPr txBox="1"/>
          <p:nvPr/>
        </p:nvSpPr>
        <p:spPr>
          <a:xfrm>
            <a:off x="5855525" y="1144375"/>
            <a:ext cx="8541300" cy="6774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b="1" lang="en-US" sz="4400">
                <a:solidFill>
                  <a:srgbClr val="B1C9EB"/>
                </a:solidFill>
                <a:latin typeface="Do Hyeon"/>
                <a:ea typeface="Do Hyeon"/>
                <a:cs typeface="Do Hyeon"/>
                <a:sym typeface="Do Hyeon"/>
              </a:rPr>
              <a:t>4가지 서비스 제공 / 닉네임 입력하여 시작</a:t>
            </a:r>
            <a:endParaRPr sz="4400">
              <a:latin typeface="Do Hyeon"/>
              <a:ea typeface="Do Hyeon"/>
              <a:cs typeface="Do Hyeon"/>
              <a:sym typeface="Do Hyeon"/>
            </a:endParaRPr>
          </a:p>
        </p:txBody>
      </p:sp>
      <p:pic>
        <p:nvPicPr>
          <p:cNvPr id="591" name="Google Shape;591;p41"/>
          <p:cNvPicPr preferRelativeResize="0"/>
          <p:nvPr/>
        </p:nvPicPr>
        <p:blipFill rotWithShape="1">
          <a:blip r:embed="rId3">
            <a:alphaModFix/>
          </a:blip>
          <a:srcRect b="0" l="18262" r="19385" t="0"/>
          <a:stretch/>
        </p:blipFill>
        <p:spPr>
          <a:xfrm>
            <a:off x="574550" y="2009075"/>
            <a:ext cx="10961551" cy="6532050"/>
          </a:xfrm>
          <a:prstGeom prst="rect">
            <a:avLst/>
          </a:prstGeom>
          <a:noFill/>
          <a:ln>
            <a:noFill/>
          </a:ln>
        </p:spPr>
      </p:pic>
      <p:pic>
        <p:nvPicPr>
          <p:cNvPr id="592" name="Google Shape;592;p41"/>
          <p:cNvPicPr preferRelativeResize="0"/>
          <p:nvPr/>
        </p:nvPicPr>
        <p:blipFill>
          <a:blip r:embed="rId4">
            <a:alphaModFix/>
          </a:blip>
          <a:stretch>
            <a:fillRect/>
          </a:stretch>
        </p:blipFill>
        <p:spPr>
          <a:xfrm>
            <a:off x="11334425" y="2399416"/>
            <a:ext cx="6379025" cy="665998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grpSp>
        <p:nvGrpSpPr>
          <p:cNvPr id="164" name="Google Shape;164;p15"/>
          <p:cNvGrpSpPr/>
          <p:nvPr/>
        </p:nvGrpSpPr>
        <p:grpSpPr>
          <a:xfrm>
            <a:off x="13149483" y="-36086"/>
            <a:ext cx="10277021" cy="10323086"/>
            <a:chOff x="1813" y="0"/>
            <a:chExt cx="809173" cy="812800"/>
          </a:xfrm>
        </p:grpSpPr>
        <p:sp>
          <p:nvSpPr>
            <p:cNvPr id="165" name="Google Shape;165;p15"/>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9E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5"/>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67" name="Google Shape;167;p15"/>
          <p:cNvSpPr txBox="1"/>
          <p:nvPr/>
        </p:nvSpPr>
        <p:spPr>
          <a:xfrm>
            <a:off x="8258995" y="3333750"/>
            <a:ext cx="8636400" cy="37971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12334" u="none" cap="none" strike="noStrike">
                <a:solidFill>
                  <a:srgbClr val="7B96D4"/>
                </a:solidFill>
                <a:latin typeface="Heebo Black"/>
                <a:ea typeface="Heebo Black"/>
                <a:cs typeface="Heebo Black"/>
                <a:sym typeface="Heebo Black"/>
              </a:rPr>
              <a:t>PROJECT OVERVIEW</a:t>
            </a:r>
            <a:endParaRPr/>
          </a:p>
        </p:txBody>
      </p:sp>
      <p:sp>
        <p:nvSpPr>
          <p:cNvPr id="168" name="Google Shape;168;p15"/>
          <p:cNvSpPr txBox="1"/>
          <p:nvPr/>
        </p:nvSpPr>
        <p:spPr>
          <a:xfrm>
            <a:off x="6784839" y="8694075"/>
            <a:ext cx="10035900" cy="492600"/>
          </a:xfrm>
          <a:prstGeom prst="rect">
            <a:avLst/>
          </a:prstGeom>
          <a:noFill/>
          <a:ln>
            <a:noFill/>
          </a:ln>
        </p:spPr>
        <p:txBody>
          <a:bodyPr anchorCtr="0" anchor="t" bIns="0" lIns="0" spcFirstLastPara="1" rIns="0" wrap="square" tIns="0">
            <a:spAutoFit/>
          </a:bodyPr>
          <a:lstStyle/>
          <a:p>
            <a:pPr indent="0" lvl="1" marL="0" marR="0" rtl="0" algn="r">
              <a:lnSpc>
                <a:spcPct val="139958"/>
              </a:lnSpc>
              <a:spcBef>
                <a:spcPts val="0"/>
              </a:spcBef>
              <a:spcAft>
                <a:spcPts val="0"/>
              </a:spcAft>
              <a:buNone/>
            </a:pPr>
            <a:r>
              <a:rPr lang="en-US" sz="3200">
                <a:solidFill>
                  <a:srgbClr val="999999"/>
                </a:solidFill>
                <a:latin typeface="Do Hyeon"/>
                <a:ea typeface="Do Hyeon"/>
                <a:cs typeface="Do Hyeon"/>
                <a:sym typeface="Do Hyeon"/>
              </a:rPr>
              <a:t>주제 선정 배경 / 서비스 소개 / NABC </a:t>
            </a:r>
            <a:endParaRPr sz="2200">
              <a:solidFill>
                <a:srgbClr val="999999"/>
              </a:solidFill>
              <a:latin typeface="Do Hyeon"/>
              <a:ea typeface="Do Hyeon"/>
              <a:cs typeface="Do Hyeon"/>
              <a:sym typeface="Do Hyeon"/>
            </a:endParaRPr>
          </a:p>
        </p:txBody>
      </p:sp>
      <p:sp>
        <p:nvSpPr>
          <p:cNvPr id="169" name="Google Shape;169;p15"/>
          <p:cNvSpPr/>
          <p:nvPr/>
        </p:nvSpPr>
        <p:spPr>
          <a:xfrm>
            <a:off x="1028700" y="2004238"/>
            <a:ext cx="7656002" cy="7254062"/>
          </a:xfrm>
          <a:custGeom>
            <a:rect b="b" l="l" r="r" t="t"/>
            <a:pathLst>
              <a:path extrusionOk="0" h="7254062" w="7656002">
                <a:moveTo>
                  <a:pt x="0" y="0"/>
                </a:moveTo>
                <a:lnTo>
                  <a:pt x="7656002" y="0"/>
                </a:lnTo>
                <a:lnTo>
                  <a:pt x="7656002" y="7254062"/>
                </a:lnTo>
                <a:lnTo>
                  <a:pt x="0" y="7254062"/>
                </a:lnTo>
                <a:lnTo>
                  <a:pt x="0" y="0"/>
                </a:lnTo>
                <a:close/>
              </a:path>
            </a:pathLst>
          </a:custGeom>
          <a:blipFill rotWithShape="1">
            <a:blip r:embed="rId3">
              <a:alphaModFix/>
            </a:blip>
            <a:stretch>
              <a:fillRect b="0" l="0" r="0" t="0"/>
            </a:stretch>
          </a:blipFill>
          <a:ln>
            <a:noFill/>
          </a:ln>
        </p:spPr>
      </p:sp>
      <p:sp>
        <p:nvSpPr>
          <p:cNvPr id="170" name="Google Shape;170;p15"/>
          <p:cNvSpPr txBox="1"/>
          <p:nvPr/>
        </p:nvSpPr>
        <p:spPr>
          <a:xfrm>
            <a:off x="11713740" y="933450"/>
            <a:ext cx="5181596" cy="2381250"/>
          </a:xfrm>
          <a:prstGeom prst="rect">
            <a:avLst/>
          </a:prstGeom>
          <a:noFill/>
          <a:ln>
            <a:noFill/>
          </a:ln>
        </p:spPr>
        <p:txBody>
          <a:bodyPr anchorCtr="0" anchor="t" bIns="0" lIns="0" spcFirstLastPara="1" rIns="0" wrap="square" tIns="0">
            <a:spAutoFit/>
          </a:bodyPr>
          <a:lstStyle/>
          <a:p>
            <a:pPr indent="0" lvl="0" marL="0" marR="0" rtl="0" algn="r">
              <a:lnSpc>
                <a:spcPct val="127000"/>
              </a:lnSpc>
              <a:spcBef>
                <a:spcPts val="0"/>
              </a:spcBef>
              <a:spcAft>
                <a:spcPts val="0"/>
              </a:spcAft>
              <a:buNone/>
            </a:pPr>
            <a:r>
              <a:rPr b="0" i="0" lang="en-US" sz="15000" u="none" cap="none" strike="noStrike">
                <a:solidFill>
                  <a:srgbClr val="4C6FBF"/>
                </a:solidFill>
                <a:latin typeface="Heebo Black"/>
                <a:ea typeface="Heebo Black"/>
                <a:cs typeface="Heebo Black"/>
                <a:sym typeface="Heebo Black"/>
              </a:rPr>
              <a:t>01</a:t>
            </a:r>
            <a:endParaRPr/>
          </a:p>
        </p:txBody>
      </p:sp>
      <p:sp>
        <p:nvSpPr>
          <p:cNvPr id="171" name="Google Shape;171;p15"/>
          <p:cNvSpPr txBox="1"/>
          <p:nvPr/>
        </p:nvSpPr>
        <p:spPr>
          <a:xfrm>
            <a:off x="9060825" y="7056700"/>
            <a:ext cx="7476600" cy="877500"/>
          </a:xfrm>
          <a:prstGeom prst="rect">
            <a:avLst/>
          </a:prstGeom>
          <a:noFill/>
          <a:ln>
            <a:noFill/>
          </a:ln>
        </p:spPr>
        <p:txBody>
          <a:bodyPr anchorCtr="0" anchor="t" bIns="0" lIns="0" spcFirstLastPara="1" rIns="0" wrap="square" tIns="0">
            <a:spAutoFit/>
          </a:bodyPr>
          <a:lstStyle/>
          <a:p>
            <a:pPr indent="0" lvl="0" marL="0" marR="0" rtl="0" algn="r">
              <a:lnSpc>
                <a:spcPct val="118002"/>
              </a:lnSpc>
              <a:spcBef>
                <a:spcPts val="0"/>
              </a:spcBef>
              <a:spcAft>
                <a:spcPts val="0"/>
              </a:spcAft>
              <a:buNone/>
            </a:pPr>
            <a:r>
              <a:rPr b="1" lang="en-US" sz="5700">
                <a:solidFill>
                  <a:srgbClr val="B1C9EB"/>
                </a:solidFill>
                <a:latin typeface="Do Hyeon"/>
                <a:ea typeface="Do Hyeon"/>
                <a:cs typeface="Do Hyeon"/>
                <a:sym typeface="Do Hyeon"/>
              </a:rPr>
              <a:t>프로젝트 소개</a:t>
            </a:r>
            <a:endParaRPr sz="5700">
              <a:latin typeface="Do Hyeon"/>
              <a:ea typeface="Do Hyeon"/>
              <a:cs typeface="Do Hyeon"/>
              <a:sym typeface="Do Hyeo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596" name="Shape 596"/>
        <p:cNvGrpSpPr/>
        <p:nvPr/>
      </p:nvGrpSpPr>
      <p:grpSpPr>
        <a:xfrm>
          <a:off x="0" y="0"/>
          <a:ext cx="0" cy="0"/>
          <a:chOff x="0" y="0"/>
          <a:chExt cx="0" cy="0"/>
        </a:xfrm>
      </p:grpSpPr>
      <p:grpSp>
        <p:nvGrpSpPr>
          <p:cNvPr id="597" name="Google Shape;597;p42"/>
          <p:cNvGrpSpPr/>
          <p:nvPr/>
        </p:nvGrpSpPr>
        <p:grpSpPr>
          <a:xfrm>
            <a:off x="498356" y="373444"/>
            <a:ext cx="17291303" cy="9434909"/>
            <a:chOff x="0" y="-38100"/>
            <a:chExt cx="4554058" cy="2484898"/>
          </a:xfrm>
        </p:grpSpPr>
        <p:sp>
          <p:nvSpPr>
            <p:cNvPr id="598" name="Google Shape;598;p42"/>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2"/>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00" name="Google Shape;600;p42"/>
          <p:cNvSpPr txBox="1"/>
          <p:nvPr/>
        </p:nvSpPr>
        <p:spPr>
          <a:xfrm>
            <a:off x="895185" y="768036"/>
            <a:ext cx="4589700" cy="6927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4500">
                <a:solidFill>
                  <a:srgbClr val="4C6FBF"/>
                </a:solidFill>
                <a:latin typeface="Do Hyeon"/>
                <a:ea typeface="Do Hyeon"/>
                <a:cs typeface="Do Hyeon"/>
                <a:sym typeface="Do Hyeon"/>
              </a:rPr>
              <a:t>페이지별 기능</a:t>
            </a:r>
            <a:endParaRPr sz="4500">
              <a:latin typeface="Do Hyeon"/>
              <a:ea typeface="Do Hyeon"/>
              <a:cs typeface="Do Hyeon"/>
              <a:sym typeface="Do Hyeon"/>
            </a:endParaRPr>
          </a:p>
        </p:txBody>
      </p:sp>
      <p:sp>
        <p:nvSpPr>
          <p:cNvPr id="601" name="Google Shape;601;p42"/>
          <p:cNvSpPr txBox="1"/>
          <p:nvPr/>
        </p:nvSpPr>
        <p:spPr>
          <a:xfrm>
            <a:off x="7321450" y="7942525"/>
            <a:ext cx="4823400" cy="10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2. 선택한 옵션 내에서 최적의 매출액을 낼 수 있는 순위를 머신러닝을 통해 도출해줍니다. </a:t>
            </a:r>
            <a:endParaRPr sz="2300">
              <a:solidFill>
                <a:schemeClr val="dk1"/>
              </a:solidFill>
              <a:latin typeface="Do Hyeon"/>
              <a:ea typeface="Do Hyeon"/>
              <a:cs typeface="Do Hyeon"/>
              <a:sym typeface="Do Hyeon"/>
            </a:endParaRPr>
          </a:p>
        </p:txBody>
      </p:sp>
      <p:sp>
        <p:nvSpPr>
          <p:cNvPr id="602" name="Google Shape;602;p42"/>
          <p:cNvSpPr txBox="1"/>
          <p:nvPr/>
        </p:nvSpPr>
        <p:spPr>
          <a:xfrm>
            <a:off x="1232200" y="7773750"/>
            <a:ext cx="4924200" cy="861900"/>
          </a:xfrm>
          <a:prstGeom prst="rect">
            <a:avLst/>
          </a:prstGeom>
          <a:noFill/>
          <a:ln>
            <a:noFill/>
          </a:ln>
        </p:spPr>
        <p:txBody>
          <a:bodyPr anchorCtr="0" anchor="t" bIns="91425" lIns="91425" spcFirstLastPara="1" rIns="91425" wrap="square" tIns="91425">
            <a:noAutofit/>
          </a:bodyPr>
          <a:lstStyle/>
          <a:p>
            <a:pPr indent="-374650" lvl="0" marL="457200" rtl="0" algn="ctr">
              <a:spcBef>
                <a:spcPts val="0"/>
              </a:spcBef>
              <a:spcAft>
                <a:spcPts val="0"/>
              </a:spcAft>
              <a:buClr>
                <a:srgbClr val="0D0D0D"/>
              </a:buClr>
              <a:buSzPts val="2300"/>
              <a:buFont typeface="Do Hyeon"/>
              <a:buAutoNum type="arabicPeriod"/>
            </a:pPr>
            <a:r>
              <a:rPr lang="en-US" sz="2300">
                <a:solidFill>
                  <a:srgbClr val="0D0D0D"/>
                </a:solidFill>
                <a:highlight>
                  <a:srgbClr val="FFFFFF"/>
                </a:highlight>
                <a:latin typeface="Do Hyeon"/>
                <a:ea typeface="Do Hyeon"/>
                <a:cs typeface="Do Hyeon"/>
                <a:sym typeface="Do Hyeon"/>
              </a:rPr>
              <a:t>[ 지역(상권) / 업종 / 임대료 / 면적 ] 을</a:t>
            </a:r>
            <a:br>
              <a:rPr lang="en-US" sz="2300">
                <a:solidFill>
                  <a:srgbClr val="0D0D0D"/>
                </a:solidFill>
                <a:highlight>
                  <a:srgbClr val="FFFFFF"/>
                </a:highlight>
                <a:latin typeface="Do Hyeon"/>
                <a:ea typeface="Do Hyeon"/>
                <a:cs typeface="Do Hyeon"/>
                <a:sym typeface="Do Hyeon"/>
              </a:rPr>
            </a:br>
            <a:r>
              <a:rPr lang="en-US" sz="2300">
                <a:solidFill>
                  <a:srgbClr val="0D0D0D"/>
                </a:solidFill>
                <a:highlight>
                  <a:srgbClr val="FFFFFF"/>
                </a:highlight>
                <a:latin typeface="Do Hyeon"/>
                <a:ea typeface="Do Hyeon"/>
                <a:cs typeface="Do Hyeon"/>
                <a:sym typeface="Do Hyeon"/>
              </a:rPr>
              <a:t>사용자가 중복 선택합니다. </a:t>
            </a:r>
            <a:endParaRPr sz="2300">
              <a:solidFill>
                <a:srgbClr val="0D0D0D"/>
              </a:solidFill>
              <a:highlight>
                <a:srgbClr val="FFFFFF"/>
              </a:highlight>
              <a:latin typeface="Do Hyeon"/>
              <a:ea typeface="Do Hyeon"/>
              <a:cs typeface="Do Hyeon"/>
              <a:sym typeface="Do Hyeon"/>
            </a:endParaRPr>
          </a:p>
        </p:txBody>
      </p:sp>
      <p:sp>
        <p:nvSpPr>
          <p:cNvPr id="603" name="Google Shape;603;p42"/>
          <p:cNvSpPr txBox="1"/>
          <p:nvPr/>
        </p:nvSpPr>
        <p:spPr>
          <a:xfrm>
            <a:off x="13094175" y="7942525"/>
            <a:ext cx="3757800" cy="14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3. 각 순위를 클릭하면 세부정보 리포트를 확인할 수 있습니다.</a:t>
            </a:r>
            <a:endParaRPr sz="2300">
              <a:solidFill>
                <a:srgbClr val="0D0D0D"/>
              </a:solidFill>
              <a:highlight>
                <a:srgbClr val="FFFFFF"/>
              </a:highlight>
              <a:latin typeface="Do Hyeon"/>
              <a:ea typeface="Do Hyeon"/>
              <a:cs typeface="Do Hyeon"/>
              <a:sym typeface="Do Hyeon"/>
            </a:endParaRPr>
          </a:p>
        </p:txBody>
      </p:sp>
      <p:sp>
        <p:nvSpPr>
          <p:cNvPr id="604" name="Google Shape;604;p42"/>
          <p:cNvSpPr txBox="1"/>
          <p:nvPr/>
        </p:nvSpPr>
        <p:spPr>
          <a:xfrm>
            <a:off x="4766475" y="1004575"/>
            <a:ext cx="5331300" cy="861900"/>
          </a:xfrm>
          <a:prstGeom prst="rect">
            <a:avLst/>
          </a:prstGeom>
          <a:noFill/>
          <a:ln>
            <a:noFill/>
          </a:ln>
        </p:spPr>
        <p:txBody>
          <a:bodyPr anchorCtr="0" anchor="t" bIns="0" lIns="0" spcFirstLastPara="1" rIns="0" wrap="square" tIns="0">
            <a:spAutoFit/>
          </a:bodyPr>
          <a:lstStyle/>
          <a:p>
            <a:pPr indent="-584200" lvl="0" marL="457200" marR="0" rtl="0" algn="ctr">
              <a:lnSpc>
                <a:spcPct val="118002"/>
              </a:lnSpc>
              <a:spcBef>
                <a:spcPts val="0"/>
              </a:spcBef>
              <a:spcAft>
                <a:spcPts val="0"/>
              </a:spcAft>
              <a:buClr>
                <a:srgbClr val="B1C9EB"/>
              </a:buClr>
              <a:buSzPts val="5600"/>
              <a:buFont typeface="Do Hyeon"/>
              <a:buAutoNum type="arabicPeriod"/>
            </a:pPr>
            <a:r>
              <a:rPr b="1" lang="en-US" sz="5600">
                <a:solidFill>
                  <a:srgbClr val="B1C9EB"/>
                </a:solidFill>
                <a:latin typeface="Do Hyeon"/>
                <a:ea typeface="Do Hyeon"/>
                <a:cs typeface="Do Hyeon"/>
                <a:sym typeface="Do Hyeon"/>
              </a:rPr>
              <a:t>AI 맞춤추천</a:t>
            </a:r>
            <a:endParaRPr sz="5600">
              <a:latin typeface="Do Hyeon"/>
              <a:ea typeface="Do Hyeon"/>
              <a:cs typeface="Do Hyeon"/>
              <a:sym typeface="Do Hyeon"/>
            </a:endParaRPr>
          </a:p>
        </p:txBody>
      </p:sp>
      <p:sp>
        <p:nvSpPr>
          <p:cNvPr id="605" name="Google Shape;605;p42"/>
          <p:cNvSpPr txBox="1"/>
          <p:nvPr/>
        </p:nvSpPr>
        <p:spPr>
          <a:xfrm>
            <a:off x="18288000" y="2074525"/>
            <a:ext cx="30000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F2328"/>
                </a:solidFill>
              </a:rPr>
              <a:t>사용자로부터 개업을 원하는 업종과 상권, 임대료 및 면적을 선택 받습니다. 선택된 옵션 내에서 최상의 매출을 낼 수 있을 것으로 예상되는 지역/업종 조합 순위를 머신러닝을 통해 도출해줍니다. 최적의 조합 랭킹 중 하나의 선택지를 클릭할 시 보고서 형식의 자세한 정보가 제공됩니다.</a:t>
            </a:r>
            <a:endParaRPr sz="2500"/>
          </a:p>
        </p:txBody>
      </p:sp>
      <p:sp>
        <p:nvSpPr>
          <p:cNvPr id="606" name="Google Shape;606;p42"/>
          <p:cNvSpPr txBox="1"/>
          <p:nvPr/>
        </p:nvSpPr>
        <p:spPr>
          <a:xfrm>
            <a:off x="3457350" y="2061850"/>
            <a:ext cx="82008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50">
                <a:solidFill>
                  <a:srgbClr val="B1C9EB"/>
                </a:solidFill>
                <a:latin typeface="Do Hyeon"/>
                <a:ea typeface="Do Hyeon"/>
                <a:cs typeface="Do Hyeon"/>
                <a:sym typeface="Do Hyeon"/>
              </a:rPr>
              <a:t>“ </a:t>
            </a:r>
            <a:r>
              <a:rPr lang="en-US" sz="2750">
                <a:solidFill>
                  <a:srgbClr val="B1C9EB"/>
                </a:solidFill>
                <a:latin typeface="Do Hyeon"/>
                <a:ea typeface="Do Hyeon"/>
                <a:cs typeface="Do Hyeon"/>
                <a:sym typeface="Do Hyeon"/>
              </a:rPr>
              <a:t>업종과 상권을 선택하세요! AI가 매출액을 예측해드립니다”</a:t>
            </a:r>
            <a:endParaRPr sz="3100">
              <a:solidFill>
                <a:srgbClr val="B1C9EB"/>
              </a:solidFill>
              <a:latin typeface="Do Hyeon"/>
              <a:ea typeface="Do Hyeon"/>
              <a:cs typeface="Do Hyeon"/>
              <a:sym typeface="Do Hyeon"/>
            </a:endParaRPr>
          </a:p>
        </p:txBody>
      </p:sp>
      <p:pic>
        <p:nvPicPr>
          <p:cNvPr id="607" name="Google Shape;607;p42"/>
          <p:cNvPicPr preferRelativeResize="0"/>
          <p:nvPr/>
        </p:nvPicPr>
        <p:blipFill>
          <a:blip r:embed="rId3">
            <a:alphaModFix/>
          </a:blip>
          <a:stretch>
            <a:fillRect/>
          </a:stretch>
        </p:blipFill>
        <p:spPr>
          <a:xfrm>
            <a:off x="706725" y="2874075"/>
            <a:ext cx="6258528" cy="4695550"/>
          </a:xfrm>
          <a:prstGeom prst="rect">
            <a:avLst/>
          </a:prstGeom>
          <a:noFill/>
          <a:ln>
            <a:noFill/>
          </a:ln>
        </p:spPr>
      </p:pic>
      <p:pic>
        <p:nvPicPr>
          <p:cNvPr id="608" name="Google Shape;608;p42"/>
          <p:cNvPicPr preferRelativeResize="0"/>
          <p:nvPr/>
        </p:nvPicPr>
        <p:blipFill>
          <a:blip r:embed="rId4">
            <a:alphaModFix/>
          </a:blip>
          <a:stretch>
            <a:fillRect/>
          </a:stretch>
        </p:blipFill>
        <p:spPr>
          <a:xfrm>
            <a:off x="7097250" y="2865325"/>
            <a:ext cx="5712132" cy="4881825"/>
          </a:xfrm>
          <a:prstGeom prst="rect">
            <a:avLst/>
          </a:prstGeom>
          <a:noFill/>
          <a:ln>
            <a:noFill/>
          </a:ln>
        </p:spPr>
      </p:pic>
      <p:pic>
        <p:nvPicPr>
          <p:cNvPr id="609" name="Google Shape;609;p42"/>
          <p:cNvPicPr preferRelativeResize="0"/>
          <p:nvPr/>
        </p:nvPicPr>
        <p:blipFill>
          <a:blip r:embed="rId5">
            <a:alphaModFix/>
          </a:blip>
          <a:stretch>
            <a:fillRect/>
          </a:stretch>
        </p:blipFill>
        <p:spPr>
          <a:xfrm>
            <a:off x="12215321" y="904525"/>
            <a:ext cx="5515504" cy="5495101"/>
          </a:xfrm>
          <a:prstGeom prst="rect">
            <a:avLst/>
          </a:prstGeom>
          <a:noFill/>
          <a:ln>
            <a:noFill/>
          </a:ln>
        </p:spPr>
      </p:pic>
      <p:pic>
        <p:nvPicPr>
          <p:cNvPr id="610" name="Google Shape;610;p42"/>
          <p:cNvPicPr preferRelativeResize="0"/>
          <p:nvPr/>
        </p:nvPicPr>
        <p:blipFill>
          <a:blip r:embed="rId6">
            <a:alphaModFix/>
          </a:blip>
          <a:stretch>
            <a:fillRect/>
          </a:stretch>
        </p:blipFill>
        <p:spPr>
          <a:xfrm>
            <a:off x="12514800" y="6060250"/>
            <a:ext cx="2551763" cy="1552700"/>
          </a:xfrm>
          <a:prstGeom prst="rect">
            <a:avLst/>
          </a:prstGeom>
          <a:noFill/>
          <a:ln>
            <a:noFill/>
          </a:ln>
        </p:spPr>
      </p:pic>
      <p:pic>
        <p:nvPicPr>
          <p:cNvPr id="611" name="Google Shape;611;p42"/>
          <p:cNvPicPr preferRelativeResize="0"/>
          <p:nvPr/>
        </p:nvPicPr>
        <p:blipFill>
          <a:blip r:embed="rId7">
            <a:alphaModFix/>
          </a:blip>
          <a:stretch>
            <a:fillRect/>
          </a:stretch>
        </p:blipFill>
        <p:spPr>
          <a:xfrm>
            <a:off x="14952125" y="6070125"/>
            <a:ext cx="2361125" cy="146662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615" name="Shape 615"/>
        <p:cNvGrpSpPr/>
        <p:nvPr/>
      </p:nvGrpSpPr>
      <p:grpSpPr>
        <a:xfrm>
          <a:off x="0" y="0"/>
          <a:ext cx="0" cy="0"/>
          <a:chOff x="0" y="0"/>
          <a:chExt cx="0" cy="0"/>
        </a:xfrm>
      </p:grpSpPr>
      <p:grpSp>
        <p:nvGrpSpPr>
          <p:cNvPr id="616" name="Google Shape;616;p43"/>
          <p:cNvGrpSpPr/>
          <p:nvPr/>
        </p:nvGrpSpPr>
        <p:grpSpPr>
          <a:xfrm>
            <a:off x="498356" y="373444"/>
            <a:ext cx="17291303" cy="9434909"/>
            <a:chOff x="0" y="-38100"/>
            <a:chExt cx="4554058" cy="2484898"/>
          </a:xfrm>
        </p:grpSpPr>
        <p:sp>
          <p:nvSpPr>
            <p:cNvPr id="617" name="Google Shape;617;p43"/>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3"/>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19" name="Google Shape;619;p43"/>
          <p:cNvSpPr txBox="1"/>
          <p:nvPr/>
        </p:nvSpPr>
        <p:spPr>
          <a:xfrm>
            <a:off x="895185" y="768036"/>
            <a:ext cx="4589700" cy="6927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4500">
                <a:solidFill>
                  <a:srgbClr val="4C6FBF"/>
                </a:solidFill>
                <a:latin typeface="Do Hyeon"/>
                <a:ea typeface="Do Hyeon"/>
                <a:cs typeface="Do Hyeon"/>
                <a:sym typeface="Do Hyeon"/>
              </a:rPr>
              <a:t>페이지별 기능</a:t>
            </a:r>
            <a:endParaRPr sz="4500">
              <a:latin typeface="Do Hyeon"/>
              <a:ea typeface="Do Hyeon"/>
              <a:cs typeface="Do Hyeon"/>
              <a:sym typeface="Do Hyeon"/>
            </a:endParaRPr>
          </a:p>
        </p:txBody>
      </p:sp>
      <p:sp>
        <p:nvSpPr>
          <p:cNvPr id="620" name="Google Shape;620;p43"/>
          <p:cNvSpPr txBox="1"/>
          <p:nvPr/>
        </p:nvSpPr>
        <p:spPr>
          <a:xfrm>
            <a:off x="9553950" y="7942500"/>
            <a:ext cx="4823400" cy="10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2. 최상의 매출을 낼 수 있는 상권을 업종별로 1위부터 5위까지 지도상에 표시해줍니다. </a:t>
            </a:r>
            <a:endParaRPr sz="2300">
              <a:solidFill>
                <a:srgbClr val="0D0D0D"/>
              </a:solidFill>
              <a:highlight>
                <a:srgbClr val="FFFFFF"/>
              </a:highlight>
              <a:latin typeface="Do Hyeon"/>
              <a:ea typeface="Do Hyeon"/>
              <a:cs typeface="Do Hyeon"/>
              <a:sym typeface="Do Hyeon"/>
            </a:endParaRPr>
          </a:p>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(업종에 따라 색상 구분)</a:t>
            </a:r>
            <a:endParaRPr sz="2300">
              <a:solidFill>
                <a:srgbClr val="0D0D0D"/>
              </a:solidFill>
              <a:highlight>
                <a:srgbClr val="FFFFFF"/>
              </a:highlight>
              <a:latin typeface="Do Hyeon"/>
              <a:ea typeface="Do Hyeon"/>
              <a:cs typeface="Do Hyeon"/>
              <a:sym typeface="Do Hyeon"/>
            </a:endParaRPr>
          </a:p>
        </p:txBody>
      </p:sp>
      <p:sp>
        <p:nvSpPr>
          <p:cNvPr id="621" name="Google Shape;621;p43"/>
          <p:cNvSpPr txBox="1"/>
          <p:nvPr/>
        </p:nvSpPr>
        <p:spPr>
          <a:xfrm>
            <a:off x="1232200" y="7926150"/>
            <a:ext cx="4924200" cy="861900"/>
          </a:xfrm>
          <a:prstGeom prst="rect">
            <a:avLst/>
          </a:prstGeom>
          <a:noFill/>
          <a:ln>
            <a:noFill/>
          </a:ln>
        </p:spPr>
        <p:txBody>
          <a:bodyPr anchorCtr="0" anchor="t" bIns="91425" lIns="91425" spcFirstLastPara="1" rIns="91425" wrap="square" tIns="91425">
            <a:noAutofit/>
          </a:bodyPr>
          <a:lstStyle/>
          <a:p>
            <a:pPr indent="-374650" lvl="0" marL="457200" rtl="0" algn="ctr">
              <a:spcBef>
                <a:spcPts val="0"/>
              </a:spcBef>
              <a:spcAft>
                <a:spcPts val="0"/>
              </a:spcAft>
              <a:buClr>
                <a:srgbClr val="0D0D0D"/>
              </a:buClr>
              <a:buSzPts val="2300"/>
              <a:buFont typeface="Do Hyeon"/>
              <a:buAutoNum type="arabicPeriod"/>
            </a:pPr>
            <a:r>
              <a:rPr lang="en-US" sz="2300">
                <a:solidFill>
                  <a:srgbClr val="0D0D0D"/>
                </a:solidFill>
                <a:highlight>
                  <a:srgbClr val="FFFFFF"/>
                </a:highlight>
                <a:latin typeface="Do Hyeon"/>
                <a:ea typeface="Do Hyeon"/>
                <a:cs typeface="Do Hyeon"/>
                <a:sym typeface="Do Hyeon"/>
              </a:rPr>
              <a:t>개업을 원하는 업종을</a:t>
            </a:r>
            <a:br>
              <a:rPr lang="en-US" sz="2300">
                <a:solidFill>
                  <a:srgbClr val="0D0D0D"/>
                </a:solidFill>
                <a:highlight>
                  <a:srgbClr val="FFFFFF"/>
                </a:highlight>
                <a:latin typeface="Do Hyeon"/>
                <a:ea typeface="Do Hyeon"/>
                <a:cs typeface="Do Hyeon"/>
                <a:sym typeface="Do Hyeon"/>
              </a:rPr>
            </a:br>
            <a:r>
              <a:rPr lang="en-US" sz="2300">
                <a:solidFill>
                  <a:srgbClr val="0D0D0D"/>
                </a:solidFill>
                <a:highlight>
                  <a:srgbClr val="FFFFFF"/>
                </a:highlight>
                <a:latin typeface="Do Hyeon"/>
                <a:ea typeface="Do Hyeon"/>
                <a:cs typeface="Do Hyeon"/>
                <a:sym typeface="Do Hyeon"/>
              </a:rPr>
              <a:t>사용자가 중복 선택합니다. </a:t>
            </a:r>
            <a:endParaRPr sz="2300">
              <a:solidFill>
                <a:srgbClr val="0D0D0D"/>
              </a:solidFill>
              <a:highlight>
                <a:srgbClr val="FFFFFF"/>
              </a:highlight>
              <a:latin typeface="Do Hyeon"/>
              <a:ea typeface="Do Hyeon"/>
              <a:cs typeface="Do Hyeon"/>
              <a:sym typeface="Do Hyeon"/>
            </a:endParaRPr>
          </a:p>
        </p:txBody>
      </p:sp>
      <p:sp>
        <p:nvSpPr>
          <p:cNvPr id="622" name="Google Shape;622;p43"/>
          <p:cNvSpPr txBox="1"/>
          <p:nvPr/>
        </p:nvSpPr>
        <p:spPr>
          <a:xfrm>
            <a:off x="6249750" y="1040175"/>
            <a:ext cx="5331300" cy="861900"/>
          </a:xfrm>
          <a:prstGeom prst="rect">
            <a:avLst/>
          </a:prstGeom>
          <a:noFill/>
          <a:ln>
            <a:noFill/>
          </a:ln>
        </p:spPr>
        <p:txBody>
          <a:bodyPr anchorCtr="0" anchor="t" bIns="0" lIns="0" spcFirstLastPara="1" rIns="0" wrap="square" tIns="0">
            <a:spAutoFit/>
          </a:bodyPr>
          <a:lstStyle/>
          <a:p>
            <a:pPr indent="0" lvl="0" marL="457200" marR="0" rtl="0" algn="ctr">
              <a:lnSpc>
                <a:spcPct val="118002"/>
              </a:lnSpc>
              <a:spcBef>
                <a:spcPts val="0"/>
              </a:spcBef>
              <a:spcAft>
                <a:spcPts val="0"/>
              </a:spcAft>
              <a:buNone/>
            </a:pPr>
            <a:r>
              <a:rPr b="1" lang="en-US" sz="5600">
                <a:solidFill>
                  <a:srgbClr val="B1C9EB"/>
                </a:solidFill>
                <a:latin typeface="Do Hyeon"/>
                <a:ea typeface="Do Hyeon"/>
                <a:cs typeface="Do Hyeon"/>
                <a:sym typeface="Do Hyeon"/>
              </a:rPr>
              <a:t>2. 랭킹 in 지도</a:t>
            </a:r>
            <a:endParaRPr sz="5600">
              <a:latin typeface="Do Hyeon"/>
              <a:ea typeface="Do Hyeon"/>
              <a:cs typeface="Do Hyeon"/>
              <a:sym typeface="Do Hyeon"/>
            </a:endParaRPr>
          </a:p>
        </p:txBody>
      </p:sp>
      <p:sp>
        <p:nvSpPr>
          <p:cNvPr id="623" name="Google Shape;623;p43"/>
          <p:cNvSpPr txBox="1"/>
          <p:nvPr/>
        </p:nvSpPr>
        <p:spPr>
          <a:xfrm>
            <a:off x="18288000" y="2074525"/>
            <a:ext cx="30000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F2328"/>
                </a:solidFill>
              </a:rPr>
              <a:t>사용자로부터 개업을 원하는 업종과 상권, 임대료 및 면적을 선택 받습니다. 선택된 옵션 내에서 최상의 매출을 낼 수 있을 것으로 예상되는 지역/업종 조합 순위를 머신러닝을 통해 도출해줍니다. 최적의 조합 랭킹 중 하나의 선택지를 클릭할 시 보고서 형식의 자세한 정보가 제공됩니다.</a:t>
            </a:r>
            <a:endParaRPr sz="2500"/>
          </a:p>
        </p:txBody>
      </p:sp>
      <p:sp>
        <p:nvSpPr>
          <p:cNvPr id="624" name="Google Shape;624;p43"/>
          <p:cNvSpPr txBox="1"/>
          <p:nvPr/>
        </p:nvSpPr>
        <p:spPr>
          <a:xfrm>
            <a:off x="5642150" y="2056675"/>
            <a:ext cx="82008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50">
                <a:solidFill>
                  <a:srgbClr val="B1C9EB"/>
                </a:solidFill>
                <a:latin typeface="Do Hyeon"/>
                <a:ea typeface="Do Hyeon"/>
                <a:cs typeface="Do Hyeon"/>
                <a:sym typeface="Do Hyeon"/>
              </a:rPr>
              <a:t>“ 원하는 업종을 선택하세요! 지도로 한 눈에 보여드립니다”</a:t>
            </a:r>
            <a:endParaRPr sz="3100">
              <a:solidFill>
                <a:srgbClr val="B1C9EB"/>
              </a:solidFill>
              <a:latin typeface="Do Hyeon"/>
              <a:ea typeface="Do Hyeon"/>
              <a:cs typeface="Do Hyeon"/>
              <a:sym typeface="Do Hyeon"/>
            </a:endParaRPr>
          </a:p>
        </p:txBody>
      </p:sp>
      <p:pic>
        <p:nvPicPr>
          <p:cNvPr id="625" name="Google Shape;625;p43"/>
          <p:cNvPicPr preferRelativeResize="0"/>
          <p:nvPr/>
        </p:nvPicPr>
        <p:blipFill>
          <a:blip r:embed="rId3">
            <a:alphaModFix/>
          </a:blip>
          <a:stretch>
            <a:fillRect/>
          </a:stretch>
        </p:blipFill>
        <p:spPr>
          <a:xfrm>
            <a:off x="1422575" y="2819400"/>
            <a:ext cx="4543425" cy="4953000"/>
          </a:xfrm>
          <a:prstGeom prst="rect">
            <a:avLst/>
          </a:prstGeom>
          <a:noFill/>
          <a:ln>
            <a:noFill/>
          </a:ln>
        </p:spPr>
      </p:pic>
      <p:pic>
        <p:nvPicPr>
          <p:cNvPr id="626" name="Google Shape;626;p43"/>
          <p:cNvPicPr preferRelativeResize="0"/>
          <p:nvPr/>
        </p:nvPicPr>
        <p:blipFill>
          <a:blip r:embed="rId4">
            <a:alphaModFix/>
          </a:blip>
          <a:stretch>
            <a:fillRect/>
          </a:stretch>
        </p:blipFill>
        <p:spPr>
          <a:xfrm>
            <a:off x="6534720" y="2829733"/>
            <a:ext cx="10317262" cy="49530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630" name="Shape 630"/>
        <p:cNvGrpSpPr/>
        <p:nvPr/>
      </p:nvGrpSpPr>
      <p:grpSpPr>
        <a:xfrm>
          <a:off x="0" y="0"/>
          <a:ext cx="0" cy="0"/>
          <a:chOff x="0" y="0"/>
          <a:chExt cx="0" cy="0"/>
        </a:xfrm>
      </p:grpSpPr>
      <p:grpSp>
        <p:nvGrpSpPr>
          <p:cNvPr id="631" name="Google Shape;631;p44"/>
          <p:cNvGrpSpPr/>
          <p:nvPr/>
        </p:nvGrpSpPr>
        <p:grpSpPr>
          <a:xfrm>
            <a:off x="498356" y="373444"/>
            <a:ext cx="17291303" cy="9434909"/>
            <a:chOff x="0" y="-38100"/>
            <a:chExt cx="4554058" cy="2484898"/>
          </a:xfrm>
        </p:grpSpPr>
        <p:sp>
          <p:nvSpPr>
            <p:cNvPr id="632" name="Google Shape;632;p44"/>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34" name="Google Shape;634;p44"/>
          <p:cNvSpPr txBox="1"/>
          <p:nvPr/>
        </p:nvSpPr>
        <p:spPr>
          <a:xfrm>
            <a:off x="895185" y="768036"/>
            <a:ext cx="4589700" cy="6927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4500">
                <a:solidFill>
                  <a:srgbClr val="4C6FBF"/>
                </a:solidFill>
                <a:latin typeface="Do Hyeon"/>
                <a:ea typeface="Do Hyeon"/>
                <a:cs typeface="Do Hyeon"/>
                <a:sym typeface="Do Hyeon"/>
              </a:rPr>
              <a:t>페이지별 기능</a:t>
            </a:r>
            <a:endParaRPr sz="4500">
              <a:latin typeface="Do Hyeon"/>
              <a:ea typeface="Do Hyeon"/>
              <a:cs typeface="Do Hyeon"/>
              <a:sym typeface="Do Hyeon"/>
            </a:endParaRPr>
          </a:p>
        </p:txBody>
      </p:sp>
      <p:sp>
        <p:nvSpPr>
          <p:cNvPr id="635" name="Google Shape;635;p44"/>
          <p:cNvSpPr txBox="1"/>
          <p:nvPr/>
        </p:nvSpPr>
        <p:spPr>
          <a:xfrm>
            <a:off x="9150850" y="8060500"/>
            <a:ext cx="5739600" cy="10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2. 업종과 요인 간의 상관계수를 토대로 해당 가정의 통계적 유의미성을 판별해줍니다. </a:t>
            </a:r>
            <a:endParaRPr sz="2300">
              <a:solidFill>
                <a:srgbClr val="0D0D0D"/>
              </a:solidFill>
              <a:highlight>
                <a:srgbClr val="FFFFFF"/>
              </a:highlight>
              <a:latin typeface="Do Hyeon"/>
              <a:ea typeface="Do Hyeon"/>
              <a:cs typeface="Do Hyeon"/>
              <a:sym typeface="Do Hyeon"/>
            </a:endParaRPr>
          </a:p>
        </p:txBody>
      </p:sp>
      <p:sp>
        <p:nvSpPr>
          <p:cNvPr id="636" name="Google Shape;636;p44"/>
          <p:cNvSpPr txBox="1"/>
          <p:nvPr/>
        </p:nvSpPr>
        <p:spPr>
          <a:xfrm>
            <a:off x="1178200" y="8024050"/>
            <a:ext cx="5853900" cy="1434300"/>
          </a:xfrm>
          <a:prstGeom prst="rect">
            <a:avLst/>
          </a:prstGeom>
          <a:noFill/>
          <a:ln>
            <a:noFill/>
          </a:ln>
        </p:spPr>
        <p:txBody>
          <a:bodyPr anchorCtr="0" anchor="t" bIns="91425" lIns="91425" spcFirstLastPara="1" rIns="91425" wrap="square" tIns="91425">
            <a:noAutofit/>
          </a:bodyPr>
          <a:lstStyle/>
          <a:p>
            <a:pPr indent="-374650" lvl="0" marL="457200" rtl="0" algn="ctr">
              <a:spcBef>
                <a:spcPts val="0"/>
              </a:spcBef>
              <a:spcAft>
                <a:spcPts val="0"/>
              </a:spcAft>
              <a:buClr>
                <a:srgbClr val="0D0D0D"/>
              </a:buClr>
              <a:buSzPts val="2300"/>
              <a:buFont typeface="Do Hyeon"/>
              <a:buAutoNum type="arabicPeriod"/>
            </a:pPr>
            <a:r>
              <a:rPr lang="en-US" sz="2300">
                <a:solidFill>
                  <a:srgbClr val="0D0D0D"/>
                </a:solidFill>
                <a:highlight>
                  <a:srgbClr val="FFFFFF"/>
                </a:highlight>
                <a:latin typeface="Do Hyeon"/>
                <a:ea typeface="Do Hyeon"/>
                <a:cs typeface="Do Hyeon"/>
                <a:sym typeface="Do Hyeon"/>
              </a:rPr>
              <a:t>[ 업종/요인/조건] 을 선택합니다.</a:t>
            </a:r>
            <a:endParaRPr sz="2300">
              <a:solidFill>
                <a:srgbClr val="0D0D0D"/>
              </a:solidFill>
              <a:highlight>
                <a:srgbClr val="FFFFFF"/>
              </a:highlight>
              <a:latin typeface="Do Hyeon"/>
              <a:ea typeface="Do Hyeon"/>
              <a:cs typeface="Do Hyeon"/>
              <a:sym typeface="Do Hyeon"/>
            </a:endParaRPr>
          </a:p>
          <a:p>
            <a:pPr indent="0" lvl="0" marL="45720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ex, </a:t>
            </a:r>
            <a:r>
              <a:rPr lang="en-US" sz="2300">
                <a:solidFill>
                  <a:srgbClr val="FF00FF"/>
                </a:solidFill>
                <a:highlight>
                  <a:srgbClr val="FFFFFF"/>
                </a:highlight>
                <a:latin typeface="Do Hyeon"/>
                <a:ea typeface="Do Hyeon"/>
                <a:cs typeface="Do Hyeon"/>
                <a:sym typeface="Do Hyeon"/>
              </a:rPr>
              <a:t>완구</a:t>
            </a:r>
            <a:r>
              <a:rPr lang="en-US" sz="2300">
                <a:solidFill>
                  <a:srgbClr val="0D0D0D"/>
                </a:solidFill>
                <a:highlight>
                  <a:srgbClr val="FFFFFF"/>
                </a:highlight>
                <a:latin typeface="Do Hyeon"/>
                <a:ea typeface="Do Hyeon"/>
                <a:cs typeface="Do Hyeon"/>
                <a:sym typeface="Do Hyeon"/>
              </a:rPr>
              <a:t>는 </a:t>
            </a:r>
            <a:r>
              <a:rPr lang="en-US" sz="2300">
                <a:solidFill>
                  <a:srgbClr val="FF00FF"/>
                </a:solidFill>
                <a:highlight>
                  <a:srgbClr val="FFFFFF"/>
                </a:highlight>
                <a:latin typeface="Do Hyeon"/>
                <a:ea typeface="Do Hyeon"/>
                <a:cs typeface="Do Hyeon"/>
                <a:sym typeface="Do Hyeon"/>
              </a:rPr>
              <a:t>연령대 10 상주인구 수</a:t>
            </a:r>
            <a:r>
              <a:rPr lang="en-US" sz="2300">
                <a:solidFill>
                  <a:srgbClr val="0D0D0D"/>
                </a:solidFill>
                <a:highlight>
                  <a:srgbClr val="FFFFFF"/>
                </a:highlight>
                <a:latin typeface="Do Hyeon"/>
                <a:ea typeface="Do Hyeon"/>
                <a:cs typeface="Do Hyeon"/>
                <a:sym typeface="Do Hyeon"/>
              </a:rPr>
              <a:t>가 </a:t>
            </a:r>
            <a:r>
              <a:rPr lang="en-US" sz="2300">
                <a:solidFill>
                  <a:srgbClr val="FF00FF"/>
                </a:solidFill>
                <a:highlight>
                  <a:srgbClr val="FFFFFF"/>
                </a:highlight>
                <a:latin typeface="Do Hyeon"/>
                <a:ea typeface="Do Hyeon"/>
                <a:cs typeface="Do Hyeon"/>
                <a:sym typeface="Do Hyeon"/>
              </a:rPr>
              <a:t>높으면</a:t>
            </a:r>
            <a:r>
              <a:rPr lang="en-US" sz="2300">
                <a:solidFill>
                  <a:srgbClr val="0D0D0D"/>
                </a:solidFill>
                <a:highlight>
                  <a:srgbClr val="FFFFFF"/>
                </a:highlight>
                <a:latin typeface="Do Hyeon"/>
                <a:ea typeface="Do Hyeon"/>
                <a:cs typeface="Do Hyeon"/>
                <a:sym typeface="Do Hyeon"/>
              </a:rPr>
              <a:t> 매출이 높을 것이다. </a:t>
            </a:r>
            <a:endParaRPr sz="2300">
              <a:solidFill>
                <a:srgbClr val="0D0D0D"/>
              </a:solidFill>
              <a:highlight>
                <a:srgbClr val="FFFFFF"/>
              </a:highlight>
              <a:latin typeface="Do Hyeon"/>
              <a:ea typeface="Do Hyeon"/>
              <a:cs typeface="Do Hyeon"/>
              <a:sym typeface="Do Hyeon"/>
            </a:endParaRPr>
          </a:p>
        </p:txBody>
      </p:sp>
      <p:sp>
        <p:nvSpPr>
          <p:cNvPr id="637" name="Google Shape;637;p44"/>
          <p:cNvSpPr txBox="1"/>
          <p:nvPr/>
        </p:nvSpPr>
        <p:spPr>
          <a:xfrm>
            <a:off x="6249750" y="1040175"/>
            <a:ext cx="6330300" cy="861900"/>
          </a:xfrm>
          <a:prstGeom prst="rect">
            <a:avLst/>
          </a:prstGeom>
          <a:noFill/>
          <a:ln>
            <a:noFill/>
          </a:ln>
        </p:spPr>
        <p:txBody>
          <a:bodyPr anchorCtr="0" anchor="t" bIns="0" lIns="0" spcFirstLastPara="1" rIns="0" wrap="square" tIns="0">
            <a:spAutoFit/>
          </a:bodyPr>
          <a:lstStyle/>
          <a:p>
            <a:pPr indent="0" lvl="0" marL="457200" marR="0" rtl="0" algn="ctr">
              <a:lnSpc>
                <a:spcPct val="118002"/>
              </a:lnSpc>
              <a:spcBef>
                <a:spcPts val="0"/>
              </a:spcBef>
              <a:spcAft>
                <a:spcPts val="0"/>
              </a:spcAft>
              <a:buNone/>
            </a:pPr>
            <a:r>
              <a:rPr b="1" lang="en-US" sz="5600">
                <a:solidFill>
                  <a:srgbClr val="B1C9EB"/>
                </a:solidFill>
                <a:latin typeface="Do Hyeon"/>
                <a:ea typeface="Do Hyeon"/>
                <a:cs typeface="Do Hyeon"/>
                <a:sym typeface="Do Hyeon"/>
              </a:rPr>
              <a:t>3. 내 생각 확인하기</a:t>
            </a:r>
            <a:endParaRPr sz="5600">
              <a:latin typeface="Do Hyeon"/>
              <a:ea typeface="Do Hyeon"/>
              <a:cs typeface="Do Hyeon"/>
              <a:sym typeface="Do Hyeon"/>
            </a:endParaRPr>
          </a:p>
        </p:txBody>
      </p:sp>
      <p:sp>
        <p:nvSpPr>
          <p:cNvPr id="638" name="Google Shape;638;p44"/>
          <p:cNvSpPr txBox="1"/>
          <p:nvPr/>
        </p:nvSpPr>
        <p:spPr>
          <a:xfrm>
            <a:off x="18288000" y="2074525"/>
            <a:ext cx="30000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F2328"/>
                </a:solidFill>
              </a:rPr>
              <a:t>사용자로부터 개업을 원하는 업종과 상권, 임대료 및 면적을 선택 받습니다. 선택된 옵션 내에서 최상의 매출을 낼 수 있을 것으로 예상되는 지역/업종 조합 순위를 머신러닝을 통해 도출해줍니다. 최적의 조합 랭킹 중 하나의 선택지를 클릭할 시 보고서 형식의 자세한 정보가 제공됩니다.</a:t>
            </a:r>
            <a:endParaRPr sz="2500"/>
          </a:p>
        </p:txBody>
      </p:sp>
      <p:pic>
        <p:nvPicPr>
          <p:cNvPr id="639" name="Google Shape;639;p44"/>
          <p:cNvPicPr preferRelativeResize="0"/>
          <p:nvPr/>
        </p:nvPicPr>
        <p:blipFill>
          <a:blip r:embed="rId3">
            <a:alphaModFix/>
          </a:blip>
          <a:stretch>
            <a:fillRect/>
          </a:stretch>
        </p:blipFill>
        <p:spPr>
          <a:xfrm>
            <a:off x="7807125" y="5307675"/>
            <a:ext cx="9522526" cy="2534064"/>
          </a:xfrm>
          <a:prstGeom prst="rect">
            <a:avLst/>
          </a:prstGeom>
          <a:noFill/>
          <a:ln>
            <a:noFill/>
          </a:ln>
        </p:spPr>
      </p:pic>
      <p:pic>
        <p:nvPicPr>
          <p:cNvPr id="640" name="Google Shape;640;p44"/>
          <p:cNvPicPr preferRelativeResize="0"/>
          <p:nvPr/>
        </p:nvPicPr>
        <p:blipFill>
          <a:blip r:embed="rId4">
            <a:alphaModFix/>
          </a:blip>
          <a:stretch>
            <a:fillRect/>
          </a:stretch>
        </p:blipFill>
        <p:spPr>
          <a:xfrm>
            <a:off x="7774525" y="2588575"/>
            <a:ext cx="9522526" cy="2682025"/>
          </a:xfrm>
          <a:prstGeom prst="rect">
            <a:avLst/>
          </a:prstGeom>
          <a:noFill/>
          <a:ln>
            <a:noFill/>
          </a:ln>
        </p:spPr>
      </p:pic>
      <p:pic>
        <p:nvPicPr>
          <p:cNvPr id="641" name="Google Shape;641;p44"/>
          <p:cNvPicPr preferRelativeResize="0"/>
          <p:nvPr/>
        </p:nvPicPr>
        <p:blipFill>
          <a:blip r:embed="rId5">
            <a:alphaModFix/>
          </a:blip>
          <a:stretch>
            <a:fillRect/>
          </a:stretch>
        </p:blipFill>
        <p:spPr>
          <a:xfrm>
            <a:off x="1377025" y="2299062"/>
            <a:ext cx="5853750" cy="5583671"/>
          </a:xfrm>
          <a:prstGeom prst="rect">
            <a:avLst/>
          </a:prstGeom>
          <a:noFill/>
          <a:ln>
            <a:noFill/>
          </a:ln>
        </p:spPr>
      </p:pic>
      <p:pic>
        <p:nvPicPr>
          <p:cNvPr id="642" name="Google Shape;642;p44"/>
          <p:cNvPicPr preferRelativeResize="0"/>
          <p:nvPr/>
        </p:nvPicPr>
        <p:blipFill>
          <a:blip r:embed="rId6">
            <a:alphaModFix/>
          </a:blip>
          <a:stretch>
            <a:fillRect/>
          </a:stretch>
        </p:blipFill>
        <p:spPr>
          <a:xfrm>
            <a:off x="1377025" y="3006450"/>
            <a:ext cx="5853899" cy="728235"/>
          </a:xfrm>
          <a:prstGeom prst="rect">
            <a:avLst/>
          </a:prstGeom>
          <a:noFill/>
          <a:ln>
            <a:noFill/>
          </a:ln>
        </p:spPr>
      </p:pic>
      <p:sp>
        <p:nvSpPr>
          <p:cNvPr id="643" name="Google Shape;643;p44"/>
          <p:cNvSpPr txBox="1"/>
          <p:nvPr/>
        </p:nvSpPr>
        <p:spPr>
          <a:xfrm>
            <a:off x="6404150" y="1904275"/>
            <a:ext cx="66081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50">
                <a:solidFill>
                  <a:srgbClr val="B1C9EB"/>
                </a:solidFill>
                <a:latin typeface="Do Hyeon"/>
                <a:ea typeface="Do Hyeon"/>
                <a:cs typeface="Do Hyeon"/>
                <a:sym typeface="Do Hyeon"/>
              </a:rPr>
              <a:t>“ 누구나 갖고 있는 나만의 가설! 지금 검증해보세요”</a:t>
            </a:r>
            <a:endParaRPr sz="3100">
              <a:solidFill>
                <a:srgbClr val="B1C9EB"/>
              </a:solidFill>
              <a:latin typeface="Do Hyeon"/>
              <a:ea typeface="Do Hyeon"/>
              <a:cs typeface="Do Hyeon"/>
              <a:sym typeface="Do Hyeo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647" name="Shape 647"/>
        <p:cNvGrpSpPr/>
        <p:nvPr/>
      </p:nvGrpSpPr>
      <p:grpSpPr>
        <a:xfrm>
          <a:off x="0" y="0"/>
          <a:ext cx="0" cy="0"/>
          <a:chOff x="0" y="0"/>
          <a:chExt cx="0" cy="0"/>
        </a:xfrm>
      </p:grpSpPr>
      <p:grpSp>
        <p:nvGrpSpPr>
          <p:cNvPr id="648" name="Google Shape;648;p45"/>
          <p:cNvGrpSpPr/>
          <p:nvPr/>
        </p:nvGrpSpPr>
        <p:grpSpPr>
          <a:xfrm>
            <a:off x="498356" y="373444"/>
            <a:ext cx="17291303" cy="9434909"/>
            <a:chOff x="0" y="-38100"/>
            <a:chExt cx="4554058" cy="2484898"/>
          </a:xfrm>
        </p:grpSpPr>
        <p:sp>
          <p:nvSpPr>
            <p:cNvPr id="649" name="Google Shape;649;p45"/>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51" name="Google Shape;651;p45"/>
          <p:cNvSpPr txBox="1"/>
          <p:nvPr/>
        </p:nvSpPr>
        <p:spPr>
          <a:xfrm>
            <a:off x="895185" y="768036"/>
            <a:ext cx="4589700" cy="6927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4500">
                <a:solidFill>
                  <a:srgbClr val="4C6FBF"/>
                </a:solidFill>
                <a:latin typeface="Do Hyeon"/>
                <a:ea typeface="Do Hyeon"/>
                <a:cs typeface="Do Hyeon"/>
                <a:sym typeface="Do Hyeon"/>
              </a:rPr>
              <a:t>페이지별 기능</a:t>
            </a:r>
            <a:endParaRPr sz="4500">
              <a:latin typeface="Do Hyeon"/>
              <a:ea typeface="Do Hyeon"/>
              <a:cs typeface="Do Hyeon"/>
              <a:sym typeface="Do Hyeon"/>
            </a:endParaRPr>
          </a:p>
        </p:txBody>
      </p:sp>
      <p:sp>
        <p:nvSpPr>
          <p:cNvPr id="652" name="Google Shape;652;p45"/>
          <p:cNvSpPr txBox="1"/>
          <p:nvPr/>
        </p:nvSpPr>
        <p:spPr>
          <a:xfrm>
            <a:off x="9380550" y="8215700"/>
            <a:ext cx="7565400" cy="105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2. 선택한 옵션의 요일별 매출액 현황을 그래프로 제공하고,</a:t>
            </a:r>
            <a:endParaRPr sz="2300">
              <a:solidFill>
                <a:srgbClr val="0D0D0D"/>
              </a:solidFill>
              <a:highlight>
                <a:srgbClr val="FFFFFF"/>
              </a:highlight>
              <a:latin typeface="Do Hyeon"/>
              <a:ea typeface="Do Hyeon"/>
              <a:cs typeface="Do Hyeon"/>
              <a:sym typeface="Do Hyeon"/>
            </a:endParaRPr>
          </a:p>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일주일 중 매출액이 가장 적은 요일을 정기 휴무일로 추천합니다. </a:t>
            </a:r>
            <a:endParaRPr sz="2300">
              <a:solidFill>
                <a:srgbClr val="0D0D0D"/>
              </a:solidFill>
              <a:highlight>
                <a:srgbClr val="FFFFFF"/>
              </a:highlight>
              <a:latin typeface="Do Hyeon"/>
              <a:ea typeface="Do Hyeon"/>
              <a:cs typeface="Do Hyeon"/>
              <a:sym typeface="Do Hyeon"/>
            </a:endParaRPr>
          </a:p>
        </p:txBody>
      </p:sp>
      <p:sp>
        <p:nvSpPr>
          <p:cNvPr id="653" name="Google Shape;653;p45"/>
          <p:cNvSpPr txBox="1"/>
          <p:nvPr/>
        </p:nvSpPr>
        <p:spPr>
          <a:xfrm>
            <a:off x="1629350" y="8483975"/>
            <a:ext cx="6459000" cy="1434300"/>
          </a:xfrm>
          <a:prstGeom prst="rect">
            <a:avLst/>
          </a:prstGeom>
          <a:noFill/>
          <a:ln>
            <a:noFill/>
          </a:ln>
        </p:spPr>
        <p:txBody>
          <a:bodyPr anchorCtr="0" anchor="t" bIns="91425" lIns="91425" spcFirstLastPara="1" rIns="91425" wrap="square" tIns="91425">
            <a:noAutofit/>
          </a:bodyPr>
          <a:lstStyle/>
          <a:p>
            <a:pPr indent="-374650" lvl="0" marL="457200" rtl="0" algn="ctr">
              <a:spcBef>
                <a:spcPts val="0"/>
              </a:spcBef>
              <a:spcAft>
                <a:spcPts val="0"/>
              </a:spcAft>
              <a:buClr>
                <a:srgbClr val="0D0D0D"/>
              </a:buClr>
              <a:buSzPts val="2300"/>
              <a:buFont typeface="Do Hyeon"/>
              <a:buAutoNum type="arabicPeriod"/>
            </a:pPr>
            <a:r>
              <a:rPr lang="en-US" sz="2300">
                <a:solidFill>
                  <a:srgbClr val="0D0D0D"/>
                </a:solidFill>
                <a:highlight>
                  <a:srgbClr val="FFFFFF"/>
                </a:highlight>
                <a:latin typeface="Do Hyeon"/>
                <a:ea typeface="Do Hyeon"/>
                <a:cs typeface="Do Hyeon"/>
                <a:sym typeface="Do Hyeon"/>
              </a:rPr>
              <a:t>운영 중인 사업장의 업종과 지역(상권)을 선택합니다. </a:t>
            </a:r>
            <a:endParaRPr sz="2300">
              <a:solidFill>
                <a:srgbClr val="0D0D0D"/>
              </a:solidFill>
              <a:highlight>
                <a:srgbClr val="FFFFFF"/>
              </a:highlight>
              <a:latin typeface="Do Hyeon"/>
              <a:ea typeface="Do Hyeon"/>
              <a:cs typeface="Do Hyeon"/>
              <a:sym typeface="Do Hyeon"/>
            </a:endParaRPr>
          </a:p>
        </p:txBody>
      </p:sp>
      <p:sp>
        <p:nvSpPr>
          <p:cNvPr id="654" name="Google Shape;654;p45"/>
          <p:cNvSpPr txBox="1"/>
          <p:nvPr/>
        </p:nvSpPr>
        <p:spPr>
          <a:xfrm>
            <a:off x="6840450" y="1040175"/>
            <a:ext cx="5739600" cy="861900"/>
          </a:xfrm>
          <a:prstGeom prst="rect">
            <a:avLst/>
          </a:prstGeom>
          <a:noFill/>
          <a:ln>
            <a:noFill/>
          </a:ln>
        </p:spPr>
        <p:txBody>
          <a:bodyPr anchorCtr="0" anchor="t" bIns="0" lIns="0" spcFirstLastPara="1" rIns="0" wrap="square" tIns="0">
            <a:spAutoFit/>
          </a:bodyPr>
          <a:lstStyle/>
          <a:p>
            <a:pPr indent="0" lvl="0" marL="457200" marR="0" rtl="0" algn="l">
              <a:lnSpc>
                <a:spcPct val="118002"/>
              </a:lnSpc>
              <a:spcBef>
                <a:spcPts val="0"/>
              </a:spcBef>
              <a:spcAft>
                <a:spcPts val="0"/>
              </a:spcAft>
              <a:buNone/>
            </a:pPr>
            <a:r>
              <a:rPr b="1" lang="en-US" sz="5600">
                <a:solidFill>
                  <a:srgbClr val="B1C9EB"/>
                </a:solidFill>
                <a:latin typeface="Do Hyeon"/>
                <a:ea typeface="Do Hyeon"/>
                <a:cs typeface="Do Hyeon"/>
                <a:sym typeface="Do Hyeon"/>
              </a:rPr>
              <a:t>4. 휴일 추천</a:t>
            </a:r>
            <a:endParaRPr sz="5600">
              <a:latin typeface="Do Hyeon"/>
              <a:ea typeface="Do Hyeon"/>
              <a:cs typeface="Do Hyeon"/>
              <a:sym typeface="Do Hyeon"/>
            </a:endParaRPr>
          </a:p>
        </p:txBody>
      </p:sp>
      <p:sp>
        <p:nvSpPr>
          <p:cNvPr id="655" name="Google Shape;655;p45"/>
          <p:cNvSpPr txBox="1"/>
          <p:nvPr/>
        </p:nvSpPr>
        <p:spPr>
          <a:xfrm>
            <a:off x="18288000" y="2074525"/>
            <a:ext cx="3000000" cy="549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rgbClr val="1F2328"/>
                </a:solidFill>
              </a:rPr>
              <a:t>사용자로부터 개업을 원하는 업종과 상권, 임대료 및 면적을 선택 받습니다. 선택된 옵션 내에서 최상의 매출을 낼 수 있을 것으로 예상되는 지역/업종 조합 순위를 머신러닝을 통해 도출해줍니다. 최적의 조합 랭킹 중 하나의 선택지를 클릭할 시 보고서 형식의 자세한 정보가 제공됩니다.</a:t>
            </a:r>
            <a:endParaRPr sz="2500"/>
          </a:p>
        </p:txBody>
      </p:sp>
      <p:pic>
        <p:nvPicPr>
          <p:cNvPr id="656" name="Google Shape;656;p45"/>
          <p:cNvPicPr preferRelativeResize="0"/>
          <p:nvPr/>
        </p:nvPicPr>
        <p:blipFill>
          <a:blip r:embed="rId3">
            <a:alphaModFix/>
          </a:blip>
          <a:stretch>
            <a:fillRect/>
          </a:stretch>
        </p:blipFill>
        <p:spPr>
          <a:xfrm>
            <a:off x="696850" y="2720600"/>
            <a:ext cx="8543871" cy="5495100"/>
          </a:xfrm>
          <a:prstGeom prst="rect">
            <a:avLst/>
          </a:prstGeom>
          <a:noFill/>
          <a:ln>
            <a:noFill/>
          </a:ln>
        </p:spPr>
      </p:pic>
      <p:pic>
        <p:nvPicPr>
          <p:cNvPr id="657" name="Google Shape;657;p45"/>
          <p:cNvPicPr preferRelativeResize="0"/>
          <p:nvPr/>
        </p:nvPicPr>
        <p:blipFill>
          <a:blip r:embed="rId4">
            <a:alphaModFix/>
          </a:blip>
          <a:stretch>
            <a:fillRect/>
          </a:stretch>
        </p:blipFill>
        <p:spPr>
          <a:xfrm>
            <a:off x="9025200" y="2309775"/>
            <a:ext cx="8109325" cy="5833975"/>
          </a:xfrm>
          <a:prstGeom prst="rect">
            <a:avLst/>
          </a:prstGeom>
          <a:noFill/>
          <a:ln>
            <a:noFill/>
          </a:ln>
        </p:spPr>
      </p:pic>
      <p:sp>
        <p:nvSpPr>
          <p:cNvPr id="658" name="Google Shape;658;p45"/>
          <p:cNvSpPr/>
          <p:nvPr/>
        </p:nvSpPr>
        <p:spPr>
          <a:xfrm>
            <a:off x="10912875" y="5822025"/>
            <a:ext cx="837000" cy="21405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59" name="Google Shape;659;p45"/>
          <p:cNvSpPr txBox="1"/>
          <p:nvPr/>
        </p:nvSpPr>
        <p:spPr>
          <a:xfrm>
            <a:off x="4869800" y="1941275"/>
            <a:ext cx="9612900" cy="60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750">
                <a:solidFill>
                  <a:srgbClr val="B1C9EB"/>
                </a:solidFill>
                <a:latin typeface="Do Hyeon"/>
                <a:ea typeface="Do Hyeon"/>
                <a:cs typeface="Do Hyeon"/>
                <a:sym typeface="Do Hyeon"/>
              </a:rPr>
              <a:t>“ 고민되는 정기 휴무일 선정, 데이터를 기반으로 추천해드립니다”</a:t>
            </a:r>
            <a:endParaRPr sz="3100">
              <a:solidFill>
                <a:srgbClr val="B1C9EB"/>
              </a:solidFill>
              <a:latin typeface="Do Hyeon"/>
              <a:ea typeface="Do Hyeon"/>
              <a:cs typeface="Do Hyeon"/>
              <a:sym typeface="Do Hye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663" name="Shape 663"/>
        <p:cNvGrpSpPr/>
        <p:nvPr/>
      </p:nvGrpSpPr>
      <p:grpSpPr>
        <a:xfrm>
          <a:off x="0" y="0"/>
          <a:ext cx="0" cy="0"/>
          <a:chOff x="0" y="0"/>
          <a:chExt cx="0" cy="0"/>
        </a:xfrm>
      </p:grpSpPr>
      <p:grpSp>
        <p:nvGrpSpPr>
          <p:cNvPr id="664" name="Google Shape;664;p46"/>
          <p:cNvGrpSpPr/>
          <p:nvPr/>
        </p:nvGrpSpPr>
        <p:grpSpPr>
          <a:xfrm>
            <a:off x="498406" y="353744"/>
            <a:ext cx="17291303" cy="9434909"/>
            <a:chOff x="0" y="-38100"/>
            <a:chExt cx="4554058" cy="2484898"/>
          </a:xfrm>
        </p:grpSpPr>
        <p:sp>
          <p:nvSpPr>
            <p:cNvPr id="665" name="Google Shape;665;p46"/>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667" name="Google Shape;667;p46"/>
          <p:cNvSpPr/>
          <p:nvPr/>
        </p:nvSpPr>
        <p:spPr>
          <a:xfrm>
            <a:off x="527275" y="6918950"/>
            <a:ext cx="17202373" cy="2133986"/>
          </a:xfrm>
          <a:custGeom>
            <a:rect b="b" l="l" r="r" t="t"/>
            <a:pathLst>
              <a:path extrusionOk="0" h="561945" w="4523964">
                <a:moveTo>
                  <a:pt x="0" y="0"/>
                </a:moveTo>
                <a:lnTo>
                  <a:pt x="4523964" y="0"/>
                </a:lnTo>
                <a:lnTo>
                  <a:pt x="4523964" y="561945"/>
                </a:lnTo>
                <a:lnTo>
                  <a:pt x="0" y="561945"/>
                </a:lnTo>
                <a:close/>
              </a:path>
            </a:pathLst>
          </a:custGeom>
          <a:solidFill>
            <a:srgbClr val="B1C9EB"/>
          </a:solidFill>
          <a:ln>
            <a:noFill/>
          </a:ln>
        </p:spPr>
      </p:sp>
      <p:sp>
        <p:nvSpPr>
          <p:cNvPr id="668" name="Google Shape;668;p46"/>
          <p:cNvSpPr txBox="1"/>
          <p:nvPr/>
        </p:nvSpPr>
        <p:spPr>
          <a:xfrm>
            <a:off x="1699518" y="2276975"/>
            <a:ext cx="7660800" cy="30144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8704">
                <a:solidFill>
                  <a:srgbClr val="4C6FBF"/>
                </a:solidFill>
                <a:latin typeface="Do Hyeon"/>
                <a:ea typeface="Do Hyeon"/>
                <a:cs typeface="Do Hyeon"/>
                <a:sym typeface="Do Hyeon"/>
              </a:rPr>
              <a:t>5-2. </a:t>
            </a:r>
            <a:endParaRPr b="1" sz="8704">
              <a:solidFill>
                <a:srgbClr val="4C6FBF"/>
              </a:solidFill>
              <a:latin typeface="Do Hyeon"/>
              <a:ea typeface="Do Hyeon"/>
              <a:cs typeface="Do Hyeon"/>
              <a:sym typeface="Do Hyeon"/>
            </a:endParaRPr>
          </a:p>
          <a:p>
            <a:pPr indent="0" lvl="0" marL="0" marR="0" rtl="0" algn="l">
              <a:lnSpc>
                <a:spcPct val="125000"/>
              </a:lnSpc>
              <a:spcBef>
                <a:spcPts val="0"/>
              </a:spcBef>
              <a:spcAft>
                <a:spcPts val="0"/>
              </a:spcAft>
              <a:buNone/>
            </a:pPr>
            <a:r>
              <a:rPr b="1" lang="en-US" sz="8704">
                <a:solidFill>
                  <a:srgbClr val="4C6FBF"/>
                </a:solidFill>
                <a:latin typeface="Do Hyeon"/>
                <a:ea typeface="Do Hyeon"/>
                <a:cs typeface="Do Hyeon"/>
                <a:sym typeface="Do Hyeon"/>
              </a:rPr>
              <a:t>Back-End</a:t>
            </a:r>
            <a:endParaRPr>
              <a:latin typeface="Do Hyeon"/>
              <a:ea typeface="Do Hyeon"/>
              <a:cs typeface="Do Hyeon"/>
              <a:sym typeface="Do Hyeon"/>
            </a:endParaRPr>
          </a:p>
        </p:txBody>
      </p:sp>
      <p:pic>
        <p:nvPicPr>
          <p:cNvPr id="669" name="Google Shape;669;p46"/>
          <p:cNvPicPr preferRelativeResize="0"/>
          <p:nvPr/>
        </p:nvPicPr>
        <p:blipFill>
          <a:blip r:embed="rId3">
            <a:alphaModFix/>
          </a:blip>
          <a:stretch>
            <a:fillRect/>
          </a:stretch>
        </p:blipFill>
        <p:spPr>
          <a:xfrm>
            <a:off x="20244450" y="6121700"/>
            <a:ext cx="11022773" cy="4786426"/>
          </a:xfrm>
          <a:prstGeom prst="rect">
            <a:avLst/>
          </a:prstGeom>
          <a:noFill/>
          <a:ln>
            <a:noFill/>
          </a:ln>
        </p:spPr>
      </p:pic>
      <p:pic>
        <p:nvPicPr>
          <p:cNvPr id="670" name="Google Shape;670;p46"/>
          <p:cNvPicPr preferRelativeResize="0"/>
          <p:nvPr/>
        </p:nvPicPr>
        <p:blipFill>
          <a:blip r:embed="rId4">
            <a:alphaModFix/>
          </a:blip>
          <a:stretch>
            <a:fillRect/>
          </a:stretch>
        </p:blipFill>
        <p:spPr>
          <a:xfrm>
            <a:off x="7184400" y="1685675"/>
            <a:ext cx="10621450" cy="52332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674" name="Shape 674"/>
        <p:cNvGrpSpPr/>
        <p:nvPr/>
      </p:nvGrpSpPr>
      <p:grpSpPr>
        <a:xfrm>
          <a:off x="0" y="0"/>
          <a:ext cx="0" cy="0"/>
          <a:chOff x="0" y="0"/>
          <a:chExt cx="0" cy="0"/>
        </a:xfrm>
      </p:grpSpPr>
      <p:sp>
        <p:nvSpPr>
          <p:cNvPr id="675" name="Google Shape;675;p47"/>
          <p:cNvSpPr/>
          <p:nvPr/>
        </p:nvSpPr>
        <p:spPr>
          <a:xfrm>
            <a:off x="498406" y="498406"/>
            <a:ext cx="17294035" cy="9291715"/>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txBox="1"/>
          <p:nvPr/>
        </p:nvSpPr>
        <p:spPr>
          <a:xfrm>
            <a:off x="498400" y="867450"/>
            <a:ext cx="7035300" cy="1077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6999">
                <a:solidFill>
                  <a:srgbClr val="4C6FBF"/>
                </a:solidFill>
                <a:latin typeface="Heebo Black"/>
                <a:ea typeface="Heebo Black"/>
                <a:cs typeface="Heebo Black"/>
                <a:sym typeface="Heebo Black"/>
              </a:rPr>
              <a:t>BACKEND </a:t>
            </a:r>
            <a:endParaRPr/>
          </a:p>
        </p:txBody>
      </p:sp>
      <p:sp>
        <p:nvSpPr>
          <p:cNvPr id="677" name="Google Shape;677;p47"/>
          <p:cNvSpPr/>
          <p:nvPr/>
        </p:nvSpPr>
        <p:spPr>
          <a:xfrm>
            <a:off x="16527433" y="3428996"/>
            <a:ext cx="7397585" cy="6315689"/>
          </a:xfrm>
          <a:custGeom>
            <a:rect b="b" l="l" r="r" t="t"/>
            <a:pathLst>
              <a:path extrusionOk="0" h="6315689" w="7397585">
                <a:moveTo>
                  <a:pt x="0" y="0"/>
                </a:moveTo>
                <a:lnTo>
                  <a:pt x="7397586" y="0"/>
                </a:lnTo>
                <a:lnTo>
                  <a:pt x="7397586" y="6315688"/>
                </a:lnTo>
                <a:lnTo>
                  <a:pt x="0" y="6315688"/>
                </a:lnTo>
                <a:lnTo>
                  <a:pt x="0" y="0"/>
                </a:lnTo>
                <a:close/>
              </a:path>
            </a:pathLst>
          </a:custGeom>
          <a:blipFill rotWithShape="1">
            <a:blip r:embed="rId3">
              <a:alphaModFix/>
            </a:blip>
            <a:stretch>
              <a:fillRect b="0" l="0" r="0" t="0"/>
            </a:stretch>
          </a:blipFill>
          <a:ln>
            <a:noFill/>
          </a:ln>
        </p:spPr>
      </p:sp>
      <p:pic>
        <p:nvPicPr>
          <p:cNvPr id="678" name="Google Shape;678;p47"/>
          <p:cNvPicPr preferRelativeResize="0"/>
          <p:nvPr/>
        </p:nvPicPr>
        <p:blipFill>
          <a:blip r:embed="rId4">
            <a:alphaModFix/>
          </a:blip>
          <a:stretch>
            <a:fillRect/>
          </a:stretch>
        </p:blipFill>
        <p:spPr>
          <a:xfrm>
            <a:off x="1434275" y="3948775"/>
            <a:ext cx="6815850" cy="4673450"/>
          </a:xfrm>
          <a:prstGeom prst="rect">
            <a:avLst/>
          </a:prstGeom>
          <a:solidFill>
            <a:srgbClr val="FFFFFF"/>
          </a:solidFill>
          <a:ln cap="flat" cmpd="sng" w="57150">
            <a:solidFill>
              <a:srgbClr val="F6B26B"/>
            </a:solidFill>
            <a:prstDash val="solid"/>
            <a:round/>
            <a:headEnd len="sm" w="sm" type="none"/>
            <a:tailEnd len="sm" w="sm" type="none"/>
          </a:ln>
        </p:spPr>
      </p:pic>
      <p:sp>
        <p:nvSpPr>
          <p:cNvPr id="679" name="Google Shape;679;p47"/>
          <p:cNvSpPr txBox="1"/>
          <p:nvPr/>
        </p:nvSpPr>
        <p:spPr>
          <a:xfrm>
            <a:off x="2574200" y="2259300"/>
            <a:ext cx="5466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Nickname</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IBM Plex Sans Medium"/>
                <a:ea typeface="IBM Plex Sans Medium"/>
                <a:cs typeface="IBM Plex Sans Medium"/>
                <a:sym typeface="IBM Plex Sans Medium"/>
              </a:rPr>
              <a:t>{{local}}api/user/nickname</a:t>
            </a:r>
            <a:endParaRPr sz="3200">
              <a:solidFill>
                <a:schemeClr val="dk1"/>
              </a:solidFill>
              <a:latin typeface="IBM Plex Sans Medium"/>
              <a:ea typeface="IBM Plex Sans Medium"/>
              <a:cs typeface="IBM Plex Sans Medium"/>
              <a:sym typeface="IBM Plex Sans Medium"/>
            </a:endParaRPr>
          </a:p>
        </p:txBody>
      </p:sp>
      <p:sp>
        <p:nvSpPr>
          <p:cNvPr id="680" name="Google Shape;680;p47"/>
          <p:cNvSpPr/>
          <p:nvPr/>
        </p:nvSpPr>
        <p:spPr>
          <a:xfrm>
            <a:off x="1062870" y="2062163"/>
            <a:ext cx="447817" cy="1219624"/>
          </a:xfrm>
          <a:prstGeom prst="rect">
            <a:avLst/>
          </a:prstGeom>
        </p:spPr>
        <p:txBody>
          <a:bodyPr>
            <a:prstTxWarp prst="textPlain"/>
          </a:bodyPr>
          <a:lstStyle/>
          <a:p>
            <a:pPr lvl="0" algn="ctr"/>
            <a:r>
              <a:rPr b="0" i="0">
                <a:ln cap="flat" cmpd="sng" w="9525">
                  <a:solidFill>
                    <a:srgbClr val="741B47"/>
                  </a:solidFill>
                  <a:prstDash val="solid"/>
                  <a:round/>
                  <a:headEnd len="sm" w="sm" type="none"/>
                  <a:tailEnd len="sm" w="sm" type="none"/>
                </a:ln>
                <a:solidFill>
                  <a:srgbClr val="741B47"/>
                </a:solidFill>
                <a:latin typeface="Arial"/>
              </a:rPr>
              <a:t>1</a:t>
            </a:r>
          </a:p>
        </p:txBody>
      </p:sp>
      <p:pic>
        <p:nvPicPr>
          <p:cNvPr id="681" name="Google Shape;681;p47"/>
          <p:cNvPicPr preferRelativeResize="0"/>
          <p:nvPr/>
        </p:nvPicPr>
        <p:blipFill>
          <a:blip r:embed="rId5">
            <a:alphaModFix/>
          </a:blip>
          <a:stretch>
            <a:fillRect/>
          </a:stretch>
        </p:blipFill>
        <p:spPr>
          <a:xfrm>
            <a:off x="1742813" y="2855450"/>
            <a:ext cx="739125" cy="444250"/>
          </a:xfrm>
          <a:prstGeom prst="rect">
            <a:avLst/>
          </a:prstGeom>
          <a:solidFill>
            <a:srgbClr val="FFFFFF"/>
          </a:solidFill>
          <a:ln cap="flat" cmpd="sng" w="57150">
            <a:solidFill>
              <a:srgbClr val="E69138"/>
            </a:solidFill>
            <a:prstDash val="solid"/>
            <a:round/>
            <a:headEnd len="sm" w="sm" type="none"/>
            <a:tailEnd len="sm" w="sm" type="none"/>
          </a:ln>
        </p:spPr>
      </p:pic>
      <p:sp>
        <p:nvSpPr>
          <p:cNvPr id="682" name="Google Shape;682;p47"/>
          <p:cNvSpPr/>
          <p:nvPr/>
        </p:nvSpPr>
        <p:spPr>
          <a:xfrm>
            <a:off x="8500950" y="2133325"/>
            <a:ext cx="739125" cy="1077299"/>
          </a:xfrm>
          <a:prstGeom prst="rect">
            <a:avLst/>
          </a:prstGeom>
        </p:spPr>
        <p:txBody>
          <a:bodyPr>
            <a:prstTxWarp prst="textPlain"/>
          </a:bodyPr>
          <a:lstStyle/>
          <a:p>
            <a:pPr lvl="0" algn="ctr"/>
            <a:r>
              <a:rPr b="0" i="0">
                <a:ln cap="flat" cmpd="sng" w="57150">
                  <a:solidFill>
                    <a:srgbClr val="741B47"/>
                  </a:solidFill>
                  <a:prstDash val="solid"/>
                  <a:round/>
                  <a:headEnd len="sm" w="sm" type="none"/>
                  <a:tailEnd len="sm" w="sm" type="none"/>
                </a:ln>
                <a:solidFill>
                  <a:srgbClr val="741B47"/>
                </a:solidFill>
                <a:latin typeface="Arial"/>
              </a:rPr>
              <a:t>2</a:t>
            </a:r>
          </a:p>
        </p:txBody>
      </p:sp>
      <p:pic>
        <p:nvPicPr>
          <p:cNvPr id="683" name="Google Shape;683;p47"/>
          <p:cNvPicPr preferRelativeResize="0"/>
          <p:nvPr/>
        </p:nvPicPr>
        <p:blipFill>
          <a:blip r:embed="rId6">
            <a:alphaModFix/>
          </a:blip>
          <a:stretch>
            <a:fillRect/>
          </a:stretch>
        </p:blipFill>
        <p:spPr>
          <a:xfrm>
            <a:off x="9884400" y="3548975"/>
            <a:ext cx="6521500" cy="5862526"/>
          </a:xfrm>
          <a:prstGeom prst="rect">
            <a:avLst/>
          </a:prstGeom>
          <a:solidFill>
            <a:srgbClr val="FFFFFF"/>
          </a:solidFill>
          <a:ln cap="flat" cmpd="sng" w="57150">
            <a:solidFill>
              <a:srgbClr val="38761D"/>
            </a:solidFill>
            <a:prstDash val="solid"/>
            <a:round/>
            <a:headEnd len="sm" w="sm" type="none"/>
            <a:tailEnd len="sm" w="sm" type="none"/>
          </a:ln>
        </p:spPr>
      </p:pic>
      <p:sp>
        <p:nvSpPr>
          <p:cNvPr id="684" name="Google Shape;684;p47"/>
          <p:cNvSpPr txBox="1"/>
          <p:nvPr/>
        </p:nvSpPr>
        <p:spPr>
          <a:xfrm>
            <a:off x="10976550" y="2087113"/>
            <a:ext cx="5673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옵션(지역)데이터 가져오기</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highlight>
                  <a:srgbClr val="FFFFFF"/>
                </a:highlight>
                <a:latin typeface="IBM Plex Sans Medium"/>
                <a:ea typeface="IBM Plex Sans Medium"/>
                <a:cs typeface="IBM Plex Sans Medium"/>
                <a:sym typeface="IBM Plex Sans Medium"/>
              </a:rPr>
              <a:t>{{local}}</a:t>
            </a:r>
            <a:r>
              <a:rPr lang="en-US" sz="3200">
                <a:solidFill>
                  <a:srgbClr val="212121"/>
                </a:solidFill>
                <a:highlight>
                  <a:srgbClr val="FFFFFF"/>
                </a:highlight>
                <a:latin typeface="IBM Plex Sans Medium"/>
                <a:ea typeface="IBM Plex Sans Medium"/>
                <a:cs typeface="IBM Plex Sans Medium"/>
                <a:sym typeface="IBM Plex Sans Medium"/>
              </a:rPr>
              <a:t>api/districts</a:t>
            </a:r>
            <a:endParaRPr sz="3200">
              <a:solidFill>
                <a:schemeClr val="dk1"/>
              </a:solidFill>
              <a:latin typeface="IBM Plex Sans Medium"/>
              <a:ea typeface="IBM Plex Sans Medium"/>
              <a:cs typeface="IBM Plex Sans Medium"/>
              <a:sym typeface="IBM Plex Sans Medium"/>
            </a:endParaRPr>
          </a:p>
        </p:txBody>
      </p:sp>
      <p:pic>
        <p:nvPicPr>
          <p:cNvPr id="685" name="Google Shape;685;p47"/>
          <p:cNvPicPr preferRelativeResize="0"/>
          <p:nvPr/>
        </p:nvPicPr>
        <p:blipFill>
          <a:blip r:embed="rId7">
            <a:alphaModFix/>
          </a:blip>
          <a:stretch>
            <a:fillRect/>
          </a:stretch>
        </p:blipFill>
        <p:spPr>
          <a:xfrm>
            <a:off x="9884400" y="2694863"/>
            <a:ext cx="802350" cy="515763"/>
          </a:xfrm>
          <a:prstGeom prst="rect">
            <a:avLst/>
          </a:prstGeom>
          <a:solidFill>
            <a:srgbClr val="FFFFFF"/>
          </a:solidFill>
          <a:ln cap="flat" cmpd="sng" w="57150">
            <a:solidFill>
              <a:srgbClr val="38761D"/>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689" name="Shape 689"/>
        <p:cNvGrpSpPr/>
        <p:nvPr/>
      </p:nvGrpSpPr>
      <p:grpSpPr>
        <a:xfrm>
          <a:off x="0" y="0"/>
          <a:ext cx="0" cy="0"/>
          <a:chOff x="0" y="0"/>
          <a:chExt cx="0" cy="0"/>
        </a:xfrm>
      </p:grpSpPr>
      <p:sp>
        <p:nvSpPr>
          <p:cNvPr id="690" name="Google Shape;690;p48"/>
          <p:cNvSpPr/>
          <p:nvPr/>
        </p:nvSpPr>
        <p:spPr>
          <a:xfrm>
            <a:off x="498406" y="498406"/>
            <a:ext cx="17294035" cy="9291715"/>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8"/>
          <p:cNvSpPr txBox="1"/>
          <p:nvPr/>
        </p:nvSpPr>
        <p:spPr>
          <a:xfrm>
            <a:off x="498400" y="827025"/>
            <a:ext cx="7035300" cy="1077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6999">
                <a:solidFill>
                  <a:srgbClr val="4C6FBF"/>
                </a:solidFill>
                <a:latin typeface="Heebo Black"/>
                <a:ea typeface="Heebo Black"/>
                <a:cs typeface="Heebo Black"/>
                <a:sym typeface="Heebo Black"/>
              </a:rPr>
              <a:t>BACKEND </a:t>
            </a:r>
            <a:endParaRPr/>
          </a:p>
        </p:txBody>
      </p:sp>
      <p:sp>
        <p:nvSpPr>
          <p:cNvPr id="692" name="Google Shape;692;p48"/>
          <p:cNvSpPr/>
          <p:nvPr/>
        </p:nvSpPr>
        <p:spPr>
          <a:xfrm>
            <a:off x="16527433" y="3428996"/>
            <a:ext cx="7397585" cy="6315689"/>
          </a:xfrm>
          <a:custGeom>
            <a:rect b="b" l="l" r="r" t="t"/>
            <a:pathLst>
              <a:path extrusionOk="0" h="6315689" w="7397585">
                <a:moveTo>
                  <a:pt x="0" y="0"/>
                </a:moveTo>
                <a:lnTo>
                  <a:pt x="7397586" y="0"/>
                </a:lnTo>
                <a:lnTo>
                  <a:pt x="7397586" y="6315688"/>
                </a:lnTo>
                <a:lnTo>
                  <a:pt x="0" y="6315688"/>
                </a:lnTo>
                <a:lnTo>
                  <a:pt x="0" y="0"/>
                </a:lnTo>
                <a:close/>
              </a:path>
            </a:pathLst>
          </a:custGeom>
          <a:blipFill rotWithShape="1">
            <a:blip r:embed="rId3">
              <a:alphaModFix/>
            </a:blip>
            <a:stretch>
              <a:fillRect b="0" l="0" r="0" t="0"/>
            </a:stretch>
          </a:blipFill>
          <a:ln>
            <a:noFill/>
          </a:ln>
        </p:spPr>
      </p:sp>
      <p:sp>
        <p:nvSpPr>
          <p:cNvPr id="693" name="Google Shape;693;p48"/>
          <p:cNvSpPr txBox="1"/>
          <p:nvPr/>
        </p:nvSpPr>
        <p:spPr>
          <a:xfrm>
            <a:off x="2804125" y="2259300"/>
            <a:ext cx="54669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옵션(업종)데이터 가져오기</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IBM Plex Sans Medium"/>
                <a:ea typeface="IBM Plex Sans Medium"/>
                <a:cs typeface="IBM Plex Sans Medium"/>
                <a:sym typeface="IBM Plex Sans Medium"/>
              </a:rPr>
              <a:t>{{local}}</a:t>
            </a:r>
            <a:r>
              <a:rPr lang="en-US" sz="2900">
                <a:solidFill>
                  <a:srgbClr val="212121"/>
                </a:solidFill>
                <a:highlight>
                  <a:srgbClr val="FFFFFF"/>
                </a:highlight>
                <a:latin typeface="IBM Plex Sans Medium"/>
                <a:ea typeface="IBM Plex Sans Medium"/>
                <a:cs typeface="IBM Plex Sans Medium"/>
                <a:sym typeface="IBM Plex Sans Medium"/>
              </a:rPr>
              <a:t>api/service-industries</a:t>
            </a:r>
            <a:endParaRPr sz="2900">
              <a:solidFill>
                <a:schemeClr val="dk1"/>
              </a:solidFill>
              <a:latin typeface="IBM Plex Sans Medium"/>
              <a:ea typeface="IBM Plex Sans Medium"/>
              <a:cs typeface="IBM Plex Sans Medium"/>
              <a:sym typeface="IBM Plex Sans Medium"/>
            </a:endParaRPr>
          </a:p>
        </p:txBody>
      </p:sp>
      <p:sp>
        <p:nvSpPr>
          <p:cNvPr id="694" name="Google Shape;694;p48"/>
          <p:cNvSpPr/>
          <p:nvPr/>
        </p:nvSpPr>
        <p:spPr>
          <a:xfrm>
            <a:off x="1062870" y="2062163"/>
            <a:ext cx="795554" cy="1239979"/>
          </a:xfrm>
          <a:prstGeom prst="rect">
            <a:avLst/>
          </a:prstGeom>
        </p:spPr>
        <p:txBody>
          <a:bodyPr>
            <a:prstTxWarp prst="textPlain"/>
          </a:bodyPr>
          <a:lstStyle/>
          <a:p>
            <a:pPr lvl="0" algn="ctr"/>
            <a:r>
              <a:rPr b="0" i="0">
                <a:ln cap="flat" cmpd="sng" w="9525">
                  <a:solidFill>
                    <a:srgbClr val="741B47"/>
                  </a:solidFill>
                  <a:prstDash val="solid"/>
                  <a:round/>
                  <a:headEnd len="sm" w="sm" type="none"/>
                  <a:tailEnd len="sm" w="sm" type="none"/>
                </a:ln>
                <a:solidFill>
                  <a:srgbClr val="741B47"/>
                </a:solidFill>
                <a:latin typeface="Arial"/>
              </a:rPr>
              <a:t>3</a:t>
            </a:r>
          </a:p>
        </p:txBody>
      </p:sp>
      <p:sp>
        <p:nvSpPr>
          <p:cNvPr id="695" name="Google Shape;695;p48"/>
          <p:cNvSpPr/>
          <p:nvPr/>
        </p:nvSpPr>
        <p:spPr>
          <a:xfrm>
            <a:off x="8804175" y="2145763"/>
            <a:ext cx="773503" cy="1072804"/>
          </a:xfrm>
          <a:prstGeom prst="rect">
            <a:avLst/>
          </a:prstGeom>
        </p:spPr>
        <p:txBody>
          <a:bodyPr>
            <a:prstTxWarp prst="textPlain"/>
          </a:bodyPr>
          <a:lstStyle/>
          <a:p>
            <a:pPr lvl="0" algn="ctr"/>
            <a:r>
              <a:rPr b="0" i="0">
                <a:ln cap="flat" cmpd="sng" w="57150">
                  <a:solidFill>
                    <a:srgbClr val="741B47"/>
                  </a:solidFill>
                  <a:prstDash val="solid"/>
                  <a:round/>
                  <a:headEnd len="sm" w="sm" type="none"/>
                  <a:tailEnd len="sm" w="sm" type="none"/>
                </a:ln>
                <a:solidFill>
                  <a:srgbClr val="741B47"/>
                </a:solidFill>
                <a:latin typeface="Arial"/>
              </a:rPr>
              <a:t>4</a:t>
            </a:r>
          </a:p>
        </p:txBody>
      </p:sp>
      <p:sp>
        <p:nvSpPr>
          <p:cNvPr id="696" name="Google Shape;696;p48"/>
          <p:cNvSpPr txBox="1"/>
          <p:nvPr/>
        </p:nvSpPr>
        <p:spPr>
          <a:xfrm>
            <a:off x="11111350" y="1561100"/>
            <a:ext cx="64632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사용자옵션</a:t>
            </a:r>
            <a:br>
              <a:rPr b="1" lang="en-US" sz="3200">
                <a:solidFill>
                  <a:srgbClr val="2E53A8"/>
                </a:solidFill>
                <a:latin typeface="Calibri"/>
                <a:ea typeface="Calibri"/>
                <a:cs typeface="Calibri"/>
                <a:sym typeface="Calibri"/>
              </a:rPr>
            </a:br>
            <a:r>
              <a:rPr b="1" lang="en-US" sz="3200">
                <a:solidFill>
                  <a:srgbClr val="2E53A8"/>
                </a:solidFill>
                <a:latin typeface="Calibri"/>
                <a:ea typeface="Calibri"/>
                <a:cs typeface="Calibri"/>
                <a:sym typeface="Calibri"/>
              </a:rPr>
              <a:t>(지역,업종,임대료, 면적)선택하</a:t>
            </a:r>
            <a:r>
              <a:rPr b="1" lang="en-US" sz="3200">
                <a:solidFill>
                  <a:srgbClr val="2E53A8"/>
                </a:solidFill>
                <a:latin typeface="Calibri"/>
                <a:ea typeface="Calibri"/>
                <a:cs typeface="Calibri"/>
                <a:sym typeface="Calibri"/>
              </a:rPr>
              <a:t>기</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highlight>
                  <a:srgbClr val="FFFFFF"/>
                </a:highlight>
                <a:latin typeface="IBM Plex Sans Medium"/>
                <a:ea typeface="IBM Plex Sans Medium"/>
                <a:cs typeface="IBM Plex Sans Medium"/>
                <a:sym typeface="IBM Plex Sans Medium"/>
              </a:rPr>
              <a:t>{{local}}</a:t>
            </a:r>
            <a:r>
              <a:rPr lang="en-US" sz="3200">
                <a:solidFill>
                  <a:srgbClr val="212121"/>
                </a:solidFill>
                <a:highlight>
                  <a:srgbClr val="FFFFFF"/>
                </a:highlight>
                <a:latin typeface="IBM Plex Sans Medium"/>
                <a:ea typeface="IBM Plex Sans Medium"/>
                <a:cs typeface="IBM Plex Sans Medium"/>
                <a:sym typeface="IBM Plex Sans Medium"/>
              </a:rPr>
              <a:t>api/user-selection</a:t>
            </a:r>
            <a:endParaRPr sz="3200">
              <a:solidFill>
                <a:schemeClr val="dk1"/>
              </a:solidFill>
              <a:latin typeface="IBM Plex Sans Medium"/>
              <a:ea typeface="IBM Plex Sans Medium"/>
              <a:cs typeface="IBM Plex Sans Medium"/>
              <a:sym typeface="IBM Plex Sans Medium"/>
            </a:endParaRPr>
          </a:p>
        </p:txBody>
      </p:sp>
      <p:pic>
        <p:nvPicPr>
          <p:cNvPr id="697" name="Google Shape;697;p48"/>
          <p:cNvPicPr preferRelativeResize="0"/>
          <p:nvPr/>
        </p:nvPicPr>
        <p:blipFill>
          <a:blip r:embed="rId4">
            <a:alphaModFix/>
          </a:blip>
          <a:stretch>
            <a:fillRect/>
          </a:stretch>
        </p:blipFill>
        <p:spPr>
          <a:xfrm>
            <a:off x="1609450" y="3783975"/>
            <a:ext cx="6555000" cy="5406350"/>
          </a:xfrm>
          <a:prstGeom prst="rect">
            <a:avLst/>
          </a:prstGeom>
          <a:solidFill>
            <a:srgbClr val="FFFFFF"/>
          </a:solidFill>
          <a:ln cap="flat" cmpd="sng" w="57150">
            <a:solidFill>
              <a:srgbClr val="38761D"/>
            </a:solidFill>
            <a:prstDash val="solid"/>
            <a:round/>
            <a:headEnd len="sm" w="sm" type="none"/>
            <a:tailEnd len="sm" w="sm" type="none"/>
          </a:ln>
        </p:spPr>
      </p:pic>
      <p:pic>
        <p:nvPicPr>
          <p:cNvPr id="698" name="Google Shape;698;p48"/>
          <p:cNvPicPr preferRelativeResize="0"/>
          <p:nvPr/>
        </p:nvPicPr>
        <p:blipFill rotWithShape="1">
          <a:blip r:embed="rId5">
            <a:alphaModFix/>
          </a:blip>
          <a:srcRect b="0" l="15134" r="20791" t="3929"/>
          <a:stretch/>
        </p:blipFill>
        <p:spPr>
          <a:xfrm>
            <a:off x="2090200" y="2766963"/>
            <a:ext cx="637775" cy="456425"/>
          </a:xfrm>
          <a:prstGeom prst="rect">
            <a:avLst/>
          </a:prstGeom>
          <a:solidFill>
            <a:srgbClr val="FFFFFF"/>
          </a:solidFill>
          <a:ln cap="flat" cmpd="sng" w="57150">
            <a:solidFill>
              <a:srgbClr val="38761D"/>
            </a:solidFill>
            <a:prstDash val="solid"/>
            <a:round/>
            <a:headEnd len="sm" w="sm" type="none"/>
            <a:tailEnd len="sm" w="sm" type="none"/>
          </a:ln>
        </p:spPr>
      </p:pic>
      <p:pic>
        <p:nvPicPr>
          <p:cNvPr id="699" name="Google Shape;699;p48"/>
          <p:cNvPicPr preferRelativeResize="0"/>
          <p:nvPr/>
        </p:nvPicPr>
        <p:blipFill>
          <a:blip r:embed="rId6">
            <a:alphaModFix/>
          </a:blip>
          <a:stretch>
            <a:fillRect/>
          </a:stretch>
        </p:blipFill>
        <p:spPr>
          <a:xfrm>
            <a:off x="10279974" y="3302143"/>
            <a:ext cx="6103674" cy="6146056"/>
          </a:xfrm>
          <a:prstGeom prst="rect">
            <a:avLst/>
          </a:prstGeom>
          <a:solidFill>
            <a:srgbClr val="FFFFFF"/>
          </a:solidFill>
          <a:ln cap="flat" cmpd="sng" w="57150">
            <a:solidFill>
              <a:srgbClr val="E69138"/>
            </a:solidFill>
            <a:prstDash val="solid"/>
            <a:round/>
            <a:headEnd len="sm" w="sm" type="none"/>
            <a:tailEnd len="sm" w="sm" type="none"/>
          </a:ln>
        </p:spPr>
      </p:pic>
      <p:pic>
        <p:nvPicPr>
          <p:cNvPr id="700" name="Google Shape;700;p48"/>
          <p:cNvPicPr preferRelativeResize="0"/>
          <p:nvPr/>
        </p:nvPicPr>
        <p:blipFill>
          <a:blip r:embed="rId7">
            <a:alphaModFix/>
          </a:blip>
          <a:stretch>
            <a:fillRect/>
          </a:stretch>
        </p:blipFill>
        <p:spPr>
          <a:xfrm>
            <a:off x="10279963" y="2532550"/>
            <a:ext cx="739125" cy="444250"/>
          </a:xfrm>
          <a:prstGeom prst="rect">
            <a:avLst/>
          </a:prstGeom>
          <a:solidFill>
            <a:srgbClr val="FFFFFF"/>
          </a:solidFill>
          <a:ln cap="flat" cmpd="sng" w="57150">
            <a:solidFill>
              <a:srgbClr val="E69138"/>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704" name="Shape 704"/>
        <p:cNvGrpSpPr/>
        <p:nvPr/>
      </p:nvGrpSpPr>
      <p:grpSpPr>
        <a:xfrm>
          <a:off x="0" y="0"/>
          <a:ext cx="0" cy="0"/>
          <a:chOff x="0" y="0"/>
          <a:chExt cx="0" cy="0"/>
        </a:xfrm>
      </p:grpSpPr>
      <p:sp>
        <p:nvSpPr>
          <p:cNvPr id="705" name="Google Shape;705;p49"/>
          <p:cNvSpPr/>
          <p:nvPr/>
        </p:nvSpPr>
        <p:spPr>
          <a:xfrm>
            <a:off x="498406" y="498406"/>
            <a:ext cx="17294035" cy="9291715"/>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txBox="1"/>
          <p:nvPr/>
        </p:nvSpPr>
        <p:spPr>
          <a:xfrm>
            <a:off x="498400" y="827025"/>
            <a:ext cx="7035300" cy="1077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6999">
                <a:solidFill>
                  <a:srgbClr val="4C6FBF"/>
                </a:solidFill>
                <a:latin typeface="Heebo Black"/>
                <a:ea typeface="Heebo Black"/>
                <a:cs typeface="Heebo Black"/>
                <a:sym typeface="Heebo Black"/>
              </a:rPr>
              <a:t>BACKEND </a:t>
            </a:r>
            <a:endParaRPr/>
          </a:p>
        </p:txBody>
      </p:sp>
      <p:sp>
        <p:nvSpPr>
          <p:cNvPr id="707" name="Google Shape;707;p49"/>
          <p:cNvSpPr/>
          <p:nvPr/>
        </p:nvSpPr>
        <p:spPr>
          <a:xfrm>
            <a:off x="16527433" y="3428996"/>
            <a:ext cx="7397585" cy="6315689"/>
          </a:xfrm>
          <a:custGeom>
            <a:rect b="b" l="l" r="r" t="t"/>
            <a:pathLst>
              <a:path extrusionOk="0" h="6315689" w="7397585">
                <a:moveTo>
                  <a:pt x="0" y="0"/>
                </a:moveTo>
                <a:lnTo>
                  <a:pt x="7397586" y="0"/>
                </a:lnTo>
                <a:lnTo>
                  <a:pt x="7397586" y="6315688"/>
                </a:lnTo>
                <a:lnTo>
                  <a:pt x="0" y="6315688"/>
                </a:lnTo>
                <a:lnTo>
                  <a:pt x="0" y="0"/>
                </a:lnTo>
                <a:close/>
              </a:path>
            </a:pathLst>
          </a:custGeom>
          <a:blipFill rotWithShape="1">
            <a:blip r:embed="rId3">
              <a:alphaModFix/>
            </a:blip>
            <a:stretch>
              <a:fillRect b="0" l="0" r="0" t="0"/>
            </a:stretch>
          </a:blipFill>
          <a:ln>
            <a:noFill/>
          </a:ln>
        </p:spPr>
      </p:sp>
      <p:sp>
        <p:nvSpPr>
          <p:cNvPr id="708" name="Google Shape;708;p49"/>
          <p:cNvSpPr txBox="1"/>
          <p:nvPr/>
        </p:nvSpPr>
        <p:spPr>
          <a:xfrm>
            <a:off x="2804125" y="2069163"/>
            <a:ext cx="6103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추천 지역/업종 순위 제공</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IBM Plex Sans Medium"/>
                <a:ea typeface="IBM Plex Sans Medium"/>
                <a:cs typeface="IBM Plex Sans Medium"/>
                <a:sym typeface="IBM Plex Sans Medium"/>
              </a:rPr>
              <a:t>{{local}}</a:t>
            </a:r>
            <a:r>
              <a:rPr lang="en-US" sz="2300">
                <a:solidFill>
                  <a:schemeClr val="dk1"/>
                </a:solidFill>
                <a:highlight>
                  <a:srgbClr val="FFFFFF"/>
                </a:highlight>
                <a:latin typeface="IBM Plex Sans Medium"/>
                <a:ea typeface="IBM Plex Sans Medium"/>
                <a:cs typeface="IBM Plex Sans Medium"/>
                <a:sym typeface="IBM Plex Sans Medium"/>
              </a:rPr>
              <a:t>api/industry-correlations/{ranking}/{serviceIndustryName}</a:t>
            </a:r>
            <a:endParaRPr sz="2300">
              <a:solidFill>
                <a:schemeClr val="dk1"/>
              </a:solidFill>
              <a:latin typeface="IBM Plex Sans Medium"/>
              <a:ea typeface="IBM Plex Sans Medium"/>
              <a:cs typeface="IBM Plex Sans Medium"/>
              <a:sym typeface="IBM Plex Sans Medium"/>
            </a:endParaRPr>
          </a:p>
        </p:txBody>
      </p:sp>
      <p:sp>
        <p:nvSpPr>
          <p:cNvPr id="709" name="Google Shape;709;p49"/>
          <p:cNvSpPr/>
          <p:nvPr/>
        </p:nvSpPr>
        <p:spPr>
          <a:xfrm>
            <a:off x="1062870" y="2062163"/>
            <a:ext cx="805732" cy="1217927"/>
          </a:xfrm>
          <a:prstGeom prst="rect">
            <a:avLst/>
          </a:prstGeom>
        </p:spPr>
        <p:txBody>
          <a:bodyPr>
            <a:prstTxWarp prst="textPlain"/>
          </a:bodyPr>
          <a:lstStyle/>
          <a:p>
            <a:pPr lvl="0" algn="ctr"/>
            <a:r>
              <a:rPr b="0" i="0">
                <a:ln cap="flat" cmpd="sng" w="9525">
                  <a:solidFill>
                    <a:srgbClr val="741B47"/>
                  </a:solidFill>
                  <a:prstDash val="solid"/>
                  <a:round/>
                  <a:headEnd len="sm" w="sm" type="none"/>
                  <a:tailEnd len="sm" w="sm" type="none"/>
                </a:ln>
                <a:solidFill>
                  <a:srgbClr val="741B47"/>
                </a:solidFill>
                <a:latin typeface="Arial"/>
              </a:rPr>
              <a:t>5</a:t>
            </a:r>
          </a:p>
        </p:txBody>
      </p:sp>
      <p:sp>
        <p:nvSpPr>
          <p:cNvPr id="710" name="Google Shape;710;p49"/>
          <p:cNvSpPr/>
          <p:nvPr/>
        </p:nvSpPr>
        <p:spPr>
          <a:xfrm>
            <a:off x="8984075" y="2134725"/>
            <a:ext cx="739125" cy="1095279"/>
          </a:xfrm>
          <a:prstGeom prst="rect">
            <a:avLst/>
          </a:prstGeom>
        </p:spPr>
        <p:txBody>
          <a:bodyPr>
            <a:prstTxWarp prst="textPlain"/>
          </a:bodyPr>
          <a:lstStyle/>
          <a:p>
            <a:pPr lvl="0" algn="ctr"/>
            <a:r>
              <a:rPr b="0" i="0">
                <a:ln cap="flat" cmpd="sng" w="57150">
                  <a:solidFill>
                    <a:srgbClr val="741B47"/>
                  </a:solidFill>
                  <a:prstDash val="solid"/>
                  <a:round/>
                  <a:headEnd len="sm" w="sm" type="none"/>
                  <a:tailEnd len="sm" w="sm" type="none"/>
                </a:ln>
                <a:solidFill>
                  <a:srgbClr val="741B47"/>
                </a:solidFill>
                <a:latin typeface="Arial"/>
              </a:rPr>
              <a:t>6</a:t>
            </a:r>
          </a:p>
        </p:txBody>
      </p:sp>
      <p:sp>
        <p:nvSpPr>
          <p:cNvPr id="711" name="Google Shape;711;p49"/>
          <p:cNvSpPr txBox="1"/>
          <p:nvPr/>
        </p:nvSpPr>
        <p:spPr>
          <a:xfrm>
            <a:off x="11111350" y="1904325"/>
            <a:ext cx="6463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AI-report 상세정보관련 그래프</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highlight>
                  <a:srgbClr val="FFFFFF"/>
                </a:highlight>
                <a:latin typeface="IBM Plex Sans Medium"/>
                <a:ea typeface="IBM Plex Sans Medium"/>
                <a:cs typeface="IBM Plex Sans Medium"/>
                <a:sym typeface="IBM Plex Sans Medium"/>
              </a:rPr>
              <a:t>{{local}}</a:t>
            </a:r>
            <a:r>
              <a:rPr lang="en-US" sz="3200">
                <a:solidFill>
                  <a:srgbClr val="212121"/>
                </a:solidFill>
                <a:highlight>
                  <a:srgbClr val="FFFFFF"/>
                </a:highlight>
                <a:latin typeface="IBM Plex Sans Medium"/>
                <a:ea typeface="IBM Plex Sans Medium"/>
                <a:cs typeface="IBM Plex Sans Medium"/>
                <a:sym typeface="IBM Plex Sans Medium"/>
              </a:rPr>
              <a:t>api/recent-data/factors</a:t>
            </a:r>
            <a:endParaRPr sz="3200">
              <a:solidFill>
                <a:schemeClr val="dk1"/>
              </a:solidFill>
              <a:latin typeface="IBM Plex Sans Medium"/>
              <a:ea typeface="IBM Plex Sans Medium"/>
              <a:cs typeface="IBM Plex Sans Medium"/>
              <a:sym typeface="IBM Plex Sans Medium"/>
            </a:endParaRPr>
          </a:p>
        </p:txBody>
      </p:sp>
      <p:pic>
        <p:nvPicPr>
          <p:cNvPr id="712" name="Google Shape;712;p49"/>
          <p:cNvPicPr preferRelativeResize="0"/>
          <p:nvPr/>
        </p:nvPicPr>
        <p:blipFill rotWithShape="1">
          <a:blip r:embed="rId4">
            <a:alphaModFix/>
          </a:blip>
          <a:srcRect b="0" l="15134" r="20791" t="3929"/>
          <a:stretch/>
        </p:blipFill>
        <p:spPr>
          <a:xfrm>
            <a:off x="2090200" y="2766963"/>
            <a:ext cx="637775" cy="456425"/>
          </a:xfrm>
          <a:prstGeom prst="rect">
            <a:avLst/>
          </a:prstGeom>
          <a:solidFill>
            <a:srgbClr val="FFFFFF"/>
          </a:solidFill>
          <a:ln cap="flat" cmpd="sng" w="57150">
            <a:solidFill>
              <a:srgbClr val="38761D"/>
            </a:solidFill>
            <a:prstDash val="solid"/>
            <a:round/>
            <a:headEnd len="sm" w="sm" type="none"/>
            <a:tailEnd len="sm" w="sm" type="none"/>
          </a:ln>
        </p:spPr>
      </p:pic>
      <p:pic>
        <p:nvPicPr>
          <p:cNvPr id="713" name="Google Shape;713;p49"/>
          <p:cNvPicPr preferRelativeResize="0"/>
          <p:nvPr/>
        </p:nvPicPr>
        <p:blipFill>
          <a:blip r:embed="rId5">
            <a:alphaModFix/>
          </a:blip>
          <a:stretch>
            <a:fillRect/>
          </a:stretch>
        </p:blipFill>
        <p:spPr>
          <a:xfrm>
            <a:off x="10279963" y="2532550"/>
            <a:ext cx="739125" cy="444250"/>
          </a:xfrm>
          <a:prstGeom prst="rect">
            <a:avLst/>
          </a:prstGeom>
          <a:solidFill>
            <a:srgbClr val="FFFFFF"/>
          </a:solidFill>
          <a:ln cap="flat" cmpd="sng" w="57150">
            <a:solidFill>
              <a:srgbClr val="E69138"/>
            </a:solidFill>
            <a:prstDash val="solid"/>
            <a:round/>
            <a:headEnd len="sm" w="sm" type="none"/>
            <a:tailEnd len="sm" w="sm" type="none"/>
          </a:ln>
        </p:spPr>
      </p:pic>
      <p:pic>
        <p:nvPicPr>
          <p:cNvPr id="714" name="Google Shape;714;p49"/>
          <p:cNvPicPr preferRelativeResize="0"/>
          <p:nvPr/>
        </p:nvPicPr>
        <p:blipFill>
          <a:blip r:embed="rId6">
            <a:alphaModFix/>
          </a:blip>
          <a:stretch>
            <a:fillRect/>
          </a:stretch>
        </p:blipFill>
        <p:spPr>
          <a:xfrm>
            <a:off x="2266450" y="3619400"/>
            <a:ext cx="5804699" cy="5934863"/>
          </a:xfrm>
          <a:prstGeom prst="rect">
            <a:avLst/>
          </a:prstGeom>
          <a:solidFill>
            <a:srgbClr val="FFFFFF"/>
          </a:solidFill>
          <a:ln cap="flat" cmpd="sng" w="57150">
            <a:solidFill>
              <a:srgbClr val="38761D"/>
            </a:solidFill>
            <a:prstDash val="solid"/>
            <a:round/>
            <a:headEnd len="sm" w="sm" type="none"/>
            <a:tailEnd len="sm" w="sm" type="none"/>
          </a:ln>
        </p:spPr>
      </p:pic>
      <p:pic>
        <p:nvPicPr>
          <p:cNvPr id="715" name="Google Shape;715;p49"/>
          <p:cNvPicPr preferRelativeResize="0"/>
          <p:nvPr/>
        </p:nvPicPr>
        <p:blipFill>
          <a:blip r:embed="rId7">
            <a:alphaModFix/>
          </a:blip>
          <a:stretch>
            <a:fillRect/>
          </a:stretch>
        </p:blipFill>
        <p:spPr>
          <a:xfrm>
            <a:off x="10380375" y="3280100"/>
            <a:ext cx="6103801" cy="6271244"/>
          </a:xfrm>
          <a:prstGeom prst="rect">
            <a:avLst/>
          </a:prstGeom>
          <a:solidFill>
            <a:srgbClr val="FFFFFF"/>
          </a:solidFill>
          <a:ln cap="flat" cmpd="sng" w="57150">
            <a:solidFill>
              <a:srgbClr val="E69138"/>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719" name="Shape 719"/>
        <p:cNvGrpSpPr/>
        <p:nvPr/>
      </p:nvGrpSpPr>
      <p:grpSpPr>
        <a:xfrm>
          <a:off x="0" y="0"/>
          <a:ext cx="0" cy="0"/>
          <a:chOff x="0" y="0"/>
          <a:chExt cx="0" cy="0"/>
        </a:xfrm>
      </p:grpSpPr>
      <p:sp>
        <p:nvSpPr>
          <p:cNvPr id="720" name="Google Shape;720;p50"/>
          <p:cNvSpPr/>
          <p:nvPr/>
        </p:nvSpPr>
        <p:spPr>
          <a:xfrm>
            <a:off x="498406" y="498406"/>
            <a:ext cx="17294035" cy="9291715"/>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txBox="1"/>
          <p:nvPr/>
        </p:nvSpPr>
        <p:spPr>
          <a:xfrm>
            <a:off x="498400" y="827025"/>
            <a:ext cx="7035300" cy="1077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6999">
                <a:solidFill>
                  <a:srgbClr val="4C6FBF"/>
                </a:solidFill>
                <a:latin typeface="Heebo Black"/>
                <a:ea typeface="Heebo Black"/>
                <a:cs typeface="Heebo Black"/>
                <a:sym typeface="Heebo Black"/>
              </a:rPr>
              <a:t>BACKEND </a:t>
            </a:r>
            <a:endParaRPr/>
          </a:p>
        </p:txBody>
      </p:sp>
      <p:sp>
        <p:nvSpPr>
          <p:cNvPr id="722" name="Google Shape;722;p50"/>
          <p:cNvSpPr/>
          <p:nvPr/>
        </p:nvSpPr>
        <p:spPr>
          <a:xfrm>
            <a:off x="16527433" y="3428996"/>
            <a:ext cx="7397585" cy="6315689"/>
          </a:xfrm>
          <a:custGeom>
            <a:rect b="b" l="l" r="r" t="t"/>
            <a:pathLst>
              <a:path extrusionOk="0" h="6315689" w="7397585">
                <a:moveTo>
                  <a:pt x="0" y="0"/>
                </a:moveTo>
                <a:lnTo>
                  <a:pt x="7397586" y="0"/>
                </a:lnTo>
                <a:lnTo>
                  <a:pt x="7397586" y="6315688"/>
                </a:lnTo>
                <a:lnTo>
                  <a:pt x="0" y="6315688"/>
                </a:lnTo>
                <a:lnTo>
                  <a:pt x="0" y="0"/>
                </a:lnTo>
                <a:close/>
              </a:path>
            </a:pathLst>
          </a:custGeom>
          <a:blipFill rotWithShape="1">
            <a:blip r:embed="rId3">
              <a:alphaModFix/>
            </a:blip>
            <a:stretch>
              <a:fillRect b="0" l="0" r="0" t="0"/>
            </a:stretch>
          </a:blipFill>
          <a:ln>
            <a:noFill/>
          </a:ln>
        </p:spPr>
      </p:sp>
      <p:sp>
        <p:nvSpPr>
          <p:cNvPr id="723" name="Google Shape;723;p50"/>
          <p:cNvSpPr txBox="1"/>
          <p:nvPr/>
        </p:nvSpPr>
        <p:spPr>
          <a:xfrm>
            <a:off x="2804125" y="2069163"/>
            <a:ext cx="610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업종선택/지도로 순위제공</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IBM Plex Sans Medium"/>
                <a:ea typeface="IBM Plex Sans Medium"/>
                <a:cs typeface="IBM Plex Sans Medium"/>
                <a:sym typeface="IBM Plex Sans Medium"/>
              </a:rPr>
              <a:t>{{local}}</a:t>
            </a:r>
            <a:r>
              <a:rPr lang="en-US" sz="3200">
                <a:solidFill>
                  <a:schemeClr val="dk1"/>
                </a:solidFill>
                <a:highlight>
                  <a:srgbClr val="FFFFFF"/>
                </a:highlight>
                <a:latin typeface="IBM Plex Sans Medium"/>
                <a:ea typeface="IBM Plex Sans Medium"/>
                <a:cs typeface="IBM Plex Sans Medium"/>
                <a:sym typeface="IBM Plex Sans Medium"/>
              </a:rPr>
              <a:t>api/rankmap</a:t>
            </a:r>
            <a:endParaRPr sz="3200">
              <a:solidFill>
                <a:schemeClr val="dk1"/>
              </a:solidFill>
              <a:latin typeface="IBM Plex Sans Medium"/>
              <a:ea typeface="IBM Plex Sans Medium"/>
              <a:cs typeface="IBM Plex Sans Medium"/>
              <a:sym typeface="IBM Plex Sans Medium"/>
            </a:endParaRPr>
          </a:p>
        </p:txBody>
      </p:sp>
      <p:sp>
        <p:nvSpPr>
          <p:cNvPr id="724" name="Google Shape;724;p50"/>
          <p:cNvSpPr/>
          <p:nvPr/>
        </p:nvSpPr>
        <p:spPr>
          <a:xfrm>
            <a:off x="1062870" y="2062163"/>
            <a:ext cx="785376" cy="1199268"/>
          </a:xfrm>
          <a:prstGeom prst="rect">
            <a:avLst/>
          </a:prstGeom>
        </p:spPr>
        <p:txBody>
          <a:bodyPr>
            <a:prstTxWarp prst="textPlain"/>
          </a:bodyPr>
          <a:lstStyle/>
          <a:p>
            <a:pPr lvl="0" algn="ctr"/>
            <a:r>
              <a:rPr b="0" i="0">
                <a:ln cap="flat" cmpd="sng" w="9525">
                  <a:solidFill>
                    <a:srgbClr val="741B47"/>
                  </a:solidFill>
                  <a:prstDash val="solid"/>
                  <a:round/>
                  <a:headEnd len="sm" w="sm" type="none"/>
                  <a:tailEnd len="sm" w="sm" type="none"/>
                </a:ln>
                <a:solidFill>
                  <a:srgbClr val="741B47"/>
                </a:solidFill>
                <a:latin typeface="Arial"/>
              </a:rPr>
              <a:t>7</a:t>
            </a:r>
          </a:p>
        </p:txBody>
      </p:sp>
      <p:sp>
        <p:nvSpPr>
          <p:cNvPr id="725" name="Google Shape;725;p50"/>
          <p:cNvSpPr/>
          <p:nvPr/>
        </p:nvSpPr>
        <p:spPr>
          <a:xfrm>
            <a:off x="8984075" y="2134725"/>
            <a:ext cx="737563" cy="1095279"/>
          </a:xfrm>
          <a:prstGeom prst="rect">
            <a:avLst/>
          </a:prstGeom>
        </p:spPr>
        <p:txBody>
          <a:bodyPr>
            <a:prstTxWarp prst="textPlain"/>
          </a:bodyPr>
          <a:lstStyle/>
          <a:p>
            <a:pPr lvl="0" algn="ctr"/>
            <a:r>
              <a:rPr b="0" i="0">
                <a:ln cap="flat" cmpd="sng" w="57150">
                  <a:solidFill>
                    <a:srgbClr val="741B47"/>
                  </a:solidFill>
                  <a:prstDash val="solid"/>
                  <a:round/>
                  <a:headEnd len="sm" w="sm" type="none"/>
                  <a:tailEnd len="sm" w="sm" type="none"/>
                </a:ln>
                <a:solidFill>
                  <a:srgbClr val="741B47"/>
                </a:solidFill>
                <a:latin typeface="Arial"/>
              </a:rPr>
              <a:t>8</a:t>
            </a:r>
          </a:p>
        </p:txBody>
      </p:sp>
      <p:sp>
        <p:nvSpPr>
          <p:cNvPr id="726" name="Google Shape;726;p50"/>
          <p:cNvSpPr txBox="1"/>
          <p:nvPr/>
        </p:nvSpPr>
        <p:spPr>
          <a:xfrm>
            <a:off x="11111350" y="1904325"/>
            <a:ext cx="64632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가설 설정-생각 확인</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highlight>
                  <a:srgbClr val="FFFFFF"/>
                </a:highlight>
                <a:latin typeface="IBM Plex Sans Medium"/>
                <a:ea typeface="IBM Plex Sans Medium"/>
                <a:cs typeface="IBM Plex Sans Medium"/>
                <a:sym typeface="IBM Plex Sans Medium"/>
              </a:rPr>
              <a:t>{{local}}</a:t>
            </a:r>
            <a:r>
              <a:rPr lang="en-US" sz="3200">
                <a:solidFill>
                  <a:srgbClr val="212121"/>
                </a:solidFill>
                <a:highlight>
                  <a:srgbClr val="FFFFFF"/>
                </a:highlight>
                <a:latin typeface="IBM Plex Sans Medium"/>
                <a:ea typeface="IBM Plex Sans Medium"/>
                <a:cs typeface="IBM Plex Sans Medium"/>
                <a:sym typeface="IBM Plex Sans Medium"/>
              </a:rPr>
              <a:t>api/check-your-thoughts</a:t>
            </a:r>
            <a:endParaRPr sz="3200">
              <a:solidFill>
                <a:schemeClr val="dk1"/>
              </a:solidFill>
              <a:latin typeface="IBM Plex Sans Medium"/>
              <a:ea typeface="IBM Plex Sans Medium"/>
              <a:cs typeface="IBM Plex Sans Medium"/>
              <a:sym typeface="IBM Plex Sans Medium"/>
            </a:endParaRPr>
          </a:p>
        </p:txBody>
      </p:sp>
      <p:pic>
        <p:nvPicPr>
          <p:cNvPr id="727" name="Google Shape;727;p50"/>
          <p:cNvPicPr preferRelativeResize="0"/>
          <p:nvPr/>
        </p:nvPicPr>
        <p:blipFill>
          <a:blip r:embed="rId4">
            <a:alphaModFix/>
          </a:blip>
          <a:stretch>
            <a:fillRect/>
          </a:stretch>
        </p:blipFill>
        <p:spPr>
          <a:xfrm>
            <a:off x="10279963" y="2532550"/>
            <a:ext cx="739125" cy="444250"/>
          </a:xfrm>
          <a:prstGeom prst="rect">
            <a:avLst/>
          </a:prstGeom>
          <a:solidFill>
            <a:srgbClr val="FFFFFF"/>
          </a:solidFill>
          <a:ln cap="flat" cmpd="sng" w="57150">
            <a:solidFill>
              <a:srgbClr val="E69138"/>
            </a:solidFill>
            <a:prstDash val="solid"/>
            <a:round/>
            <a:headEnd len="sm" w="sm" type="none"/>
            <a:tailEnd len="sm" w="sm" type="none"/>
          </a:ln>
        </p:spPr>
      </p:pic>
      <p:pic>
        <p:nvPicPr>
          <p:cNvPr id="728" name="Google Shape;728;p50"/>
          <p:cNvPicPr preferRelativeResize="0"/>
          <p:nvPr/>
        </p:nvPicPr>
        <p:blipFill>
          <a:blip r:embed="rId5">
            <a:alphaModFix/>
          </a:blip>
          <a:stretch>
            <a:fillRect/>
          </a:stretch>
        </p:blipFill>
        <p:spPr>
          <a:xfrm>
            <a:off x="2913075" y="3257887"/>
            <a:ext cx="5621274" cy="6315676"/>
          </a:xfrm>
          <a:prstGeom prst="rect">
            <a:avLst/>
          </a:prstGeom>
          <a:solidFill>
            <a:srgbClr val="FFFFFF"/>
          </a:solidFill>
          <a:ln cap="flat" cmpd="sng" w="57150">
            <a:solidFill>
              <a:srgbClr val="F6B26B"/>
            </a:solidFill>
            <a:prstDash val="solid"/>
            <a:round/>
            <a:headEnd len="sm" w="sm" type="none"/>
            <a:tailEnd len="sm" w="sm" type="none"/>
          </a:ln>
        </p:spPr>
      </p:pic>
      <p:pic>
        <p:nvPicPr>
          <p:cNvPr id="729" name="Google Shape;729;p50"/>
          <p:cNvPicPr preferRelativeResize="0"/>
          <p:nvPr/>
        </p:nvPicPr>
        <p:blipFill>
          <a:blip r:embed="rId4">
            <a:alphaModFix/>
          </a:blip>
          <a:stretch>
            <a:fillRect/>
          </a:stretch>
        </p:blipFill>
        <p:spPr>
          <a:xfrm>
            <a:off x="1956625" y="2629775"/>
            <a:ext cx="739125" cy="444250"/>
          </a:xfrm>
          <a:prstGeom prst="rect">
            <a:avLst/>
          </a:prstGeom>
          <a:solidFill>
            <a:srgbClr val="FFFFFF"/>
          </a:solidFill>
          <a:ln cap="flat" cmpd="sng" w="57150">
            <a:solidFill>
              <a:srgbClr val="E69138"/>
            </a:solidFill>
            <a:prstDash val="solid"/>
            <a:round/>
            <a:headEnd len="sm" w="sm" type="none"/>
            <a:tailEnd len="sm" w="sm" type="none"/>
          </a:ln>
        </p:spPr>
      </p:pic>
      <p:pic>
        <p:nvPicPr>
          <p:cNvPr id="730" name="Google Shape;730;p50"/>
          <p:cNvPicPr preferRelativeResize="0"/>
          <p:nvPr/>
        </p:nvPicPr>
        <p:blipFill>
          <a:blip r:embed="rId6">
            <a:alphaModFix/>
          </a:blip>
          <a:stretch>
            <a:fillRect/>
          </a:stretch>
        </p:blipFill>
        <p:spPr>
          <a:xfrm>
            <a:off x="9499975" y="3585400"/>
            <a:ext cx="7908526" cy="5544250"/>
          </a:xfrm>
          <a:prstGeom prst="rect">
            <a:avLst/>
          </a:prstGeom>
          <a:solidFill>
            <a:srgbClr val="FFFFFF"/>
          </a:solidFill>
          <a:ln cap="flat" cmpd="sng" w="57150">
            <a:solidFill>
              <a:srgbClr val="E69138"/>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734" name="Shape 734"/>
        <p:cNvGrpSpPr/>
        <p:nvPr/>
      </p:nvGrpSpPr>
      <p:grpSpPr>
        <a:xfrm>
          <a:off x="0" y="0"/>
          <a:ext cx="0" cy="0"/>
          <a:chOff x="0" y="0"/>
          <a:chExt cx="0" cy="0"/>
        </a:xfrm>
      </p:grpSpPr>
      <p:sp>
        <p:nvSpPr>
          <p:cNvPr id="735" name="Google Shape;735;p51"/>
          <p:cNvSpPr/>
          <p:nvPr/>
        </p:nvSpPr>
        <p:spPr>
          <a:xfrm>
            <a:off x="498406" y="498406"/>
            <a:ext cx="17294035" cy="9291715"/>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1"/>
          <p:cNvSpPr txBox="1"/>
          <p:nvPr/>
        </p:nvSpPr>
        <p:spPr>
          <a:xfrm>
            <a:off x="498400" y="827025"/>
            <a:ext cx="7035300" cy="1077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6999">
                <a:solidFill>
                  <a:srgbClr val="4C6FBF"/>
                </a:solidFill>
                <a:latin typeface="Heebo Black"/>
                <a:ea typeface="Heebo Black"/>
                <a:cs typeface="Heebo Black"/>
                <a:sym typeface="Heebo Black"/>
              </a:rPr>
              <a:t>BACKEND </a:t>
            </a:r>
            <a:endParaRPr/>
          </a:p>
        </p:txBody>
      </p:sp>
      <p:sp>
        <p:nvSpPr>
          <p:cNvPr id="737" name="Google Shape;737;p51"/>
          <p:cNvSpPr/>
          <p:nvPr/>
        </p:nvSpPr>
        <p:spPr>
          <a:xfrm>
            <a:off x="16527433" y="3428996"/>
            <a:ext cx="7397585" cy="6315689"/>
          </a:xfrm>
          <a:custGeom>
            <a:rect b="b" l="l" r="r" t="t"/>
            <a:pathLst>
              <a:path extrusionOk="0" h="6315689" w="7397585">
                <a:moveTo>
                  <a:pt x="0" y="0"/>
                </a:moveTo>
                <a:lnTo>
                  <a:pt x="7397586" y="0"/>
                </a:lnTo>
                <a:lnTo>
                  <a:pt x="7397586" y="6315688"/>
                </a:lnTo>
                <a:lnTo>
                  <a:pt x="0" y="6315688"/>
                </a:lnTo>
                <a:lnTo>
                  <a:pt x="0" y="0"/>
                </a:lnTo>
                <a:close/>
              </a:path>
            </a:pathLst>
          </a:custGeom>
          <a:blipFill rotWithShape="1">
            <a:blip r:embed="rId3">
              <a:alphaModFix/>
            </a:blip>
            <a:stretch>
              <a:fillRect b="0" l="0" r="0" t="0"/>
            </a:stretch>
          </a:blipFill>
          <a:ln>
            <a:noFill/>
          </a:ln>
        </p:spPr>
      </p:sp>
      <p:sp>
        <p:nvSpPr>
          <p:cNvPr id="738" name="Google Shape;738;p51"/>
          <p:cNvSpPr txBox="1"/>
          <p:nvPr/>
        </p:nvSpPr>
        <p:spPr>
          <a:xfrm>
            <a:off x="2804125" y="2069163"/>
            <a:ext cx="6103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업종선택/지도로 순위제공</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3200">
                <a:solidFill>
                  <a:schemeClr val="dk1"/>
                </a:solidFill>
                <a:latin typeface="IBM Plex Sans Medium"/>
                <a:ea typeface="IBM Plex Sans Medium"/>
                <a:cs typeface="IBM Plex Sans Medium"/>
                <a:sym typeface="IBM Plex Sans Medium"/>
              </a:rPr>
              <a:t>{{local}}</a:t>
            </a:r>
            <a:r>
              <a:rPr lang="en-US" sz="3200">
                <a:solidFill>
                  <a:schemeClr val="dk1"/>
                </a:solidFill>
                <a:highlight>
                  <a:srgbClr val="FFFFFF"/>
                </a:highlight>
                <a:latin typeface="IBM Plex Sans Medium"/>
                <a:ea typeface="IBM Plex Sans Medium"/>
                <a:cs typeface="IBM Plex Sans Medium"/>
                <a:sym typeface="IBM Plex Sans Medium"/>
              </a:rPr>
              <a:t>api/rankmap</a:t>
            </a:r>
            <a:endParaRPr sz="3200">
              <a:solidFill>
                <a:schemeClr val="dk1"/>
              </a:solidFill>
              <a:latin typeface="IBM Plex Sans Medium"/>
              <a:ea typeface="IBM Plex Sans Medium"/>
              <a:cs typeface="IBM Plex Sans Medium"/>
              <a:sym typeface="IBM Plex Sans Medium"/>
            </a:endParaRPr>
          </a:p>
        </p:txBody>
      </p:sp>
      <p:sp>
        <p:nvSpPr>
          <p:cNvPr id="739" name="Google Shape;739;p51"/>
          <p:cNvSpPr/>
          <p:nvPr/>
        </p:nvSpPr>
        <p:spPr>
          <a:xfrm>
            <a:off x="1062870" y="2062163"/>
            <a:ext cx="798947" cy="1239979"/>
          </a:xfrm>
          <a:prstGeom prst="rect">
            <a:avLst/>
          </a:prstGeom>
        </p:spPr>
        <p:txBody>
          <a:bodyPr>
            <a:prstTxWarp prst="textPlain"/>
          </a:bodyPr>
          <a:lstStyle/>
          <a:p>
            <a:pPr lvl="0" algn="ctr"/>
            <a:r>
              <a:rPr b="0" i="0">
                <a:ln cap="flat" cmpd="sng" w="9525">
                  <a:solidFill>
                    <a:srgbClr val="741B47"/>
                  </a:solidFill>
                  <a:prstDash val="solid"/>
                  <a:round/>
                  <a:headEnd len="sm" w="sm" type="none"/>
                  <a:tailEnd len="sm" w="sm" type="none"/>
                </a:ln>
                <a:solidFill>
                  <a:srgbClr val="741B47"/>
                </a:solidFill>
                <a:latin typeface="Arial"/>
              </a:rPr>
              <a:t>9</a:t>
            </a:r>
          </a:p>
        </p:txBody>
      </p:sp>
      <p:sp>
        <p:nvSpPr>
          <p:cNvPr id="740" name="Google Shape;740;p51"/>
          <p:cNvSpPr/>
          <p:nvPr/>
        </p:nvSpPr>
        <p:spPr>
          <a:xfrm>
            <a:off x="8693825" y="2062175"/>
            <a:ext cx="1493877" cy="1095279"/>
          </a:xfrm>
          <a:prstGeom prst="rect">
            <a:avLst/>
          </a:prstGeom>
        </p:spPr>
        <p:txBody>
          <a:bodyPr>
            <a:prstTxWarp prst="textPlain"/>
          </a:bodyPr>
          <a:lstStyle/>
          <a:p>
            <a:pPr lvl="0" algn="ctr"/>
            <a:r>
              <a:rPr b="0" i="0">
                <a:ln cap="flat" cmpd="sng" w="57150">
                  <a:solidFill>
                    <a:srgbClr val="741B47"/>
                  </a:solidFill>
                  <a:prstDash val="solid"/>
                  <a:round/>
                  <a:headEnd len="sm" w="sm" type="none"/>
                  <a:tailEnd len="sm" w="sm" type="none"/>
                </a:ln>
                <a:solidFill>
                  <a:srgbClr val="741B47"/>
                </a:solidFill>
                <a:latin typeface="Arial"/>
              </a:rPr>
              <a:t>10</a:t>
            </a:r>
          </a:p>
        </p:txBody>
      </p:sp>
      <p:sp>
        <p:nvSpPr>
          <p:cNvPr id="741" name="Google Shape;741;p51"/>
          <p:cNvSpPr txBox="1"/>
          <p:nvPr/>
        </p:nvSpPr>
        <p:spPr>
          <a:xfrm>
            <a:off x="11295900" y="1833450"/>
            <a:ext cx="6463200" cy="112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3200">
                <a:solidFill>
                  <a:srgbClr val="2E53A8"/>
                </a:solidFill>
                <a:latin typeface="Calibri"/>
                <a:ea typeface="Calibri"/>
                <a:cs typeface="Calibri"/>
                <a:sym typeface="Calibri"/>
              </a:rPr>
              <a:t>가설 설정-생각 확인</a:t>
            </a:r>
            <a:endParaRPr b="1" sz="3200">
              <a:solidFill>
                <a:srgbClr val="2E53A8"/>
              </a:solidFill>
              <a:latin typeface="Calibri"/>
              <a:ea typeface="Calibri"/>
              <a:cs typeface="Calibri"/>
              <a:sym typeface="Calibri"/>
            </a:endParaRPr>
          </a:p>
          <a:p>
            <a:pPr indent="0" lvl="0" marL="0" rtl="0" algn="l">
              <a:spcBef>
                <a:spcPts val="0"/>
              </a:spcBef>
              <a:spcAft>
                <a:spcPts val="0"/>
              </a:spcAft>
              <a:buNone/>
            </a:pPr>
            <a:r>
              <a:rPr lang="en-US" sz="2900">
                <a:solidFill>
                  <a:schemeClr val="dk1"/>
                </a:solidFill>
                <a:highlight>
                  <a:srgbClr val="FFFFFF"/>
                </a:highlight>
                <a:latin typeface="IBM Plex Sans Medium"/>
                <a:ea typeface="IBM Plex Sans Medium"/>
                <a:cs typeface="IBM Plex Sans Medium"/>
                <a:sym typeface="IBM Plex Sans Medium"/>
              </a:rPr>
              <a:t>{{local}}</a:t>
            </a:r>
            <a:r>
              <a:rPr lang="en-US" sz="2900">
                <a:solidFill>
                  <a:schemeClr val="dk1"/>
                </a:solidFill>
                <a:highlight>
                  <a:srgbClr val="FFFFFF"/>
                </a:highlight>
                <a:latin typeface="IBM Plex Sans Medium"/>
                <a:ea typeface="IBM Plex Sans Medium"/>
                <a:cs typeface="IBM Plex Sans Medium"/>
                <a:sym typeface="IBM Plex Sans Medium"/>
              </a:rPr>
              <a:t>api/holiday-recommendation</a:t>
            </a:r>
            <a:endParaRPr sz="2900">
              <a:solidFill>
                <a:schemeClr val="dk1"/>
              </a:solidFill>
              <a:latin typeface="IBM Plex Sans Medium"/>
              <a:ea typeface="IBM Plex Sans Medium"/>
              <a:cs typeface="IBM Plex Sans Medium"/>
              <a:sym typeface="IBM Plex Sans Medium"/>
            </a:endParaRPr>
          </a:p>
        </p:txBody>
      </p:sp>
      <p:pic>
        <p:nvPicPr>
          <p:cNvPr id="742" name="Google Shape;742;p51"/>
          <p:cNvPicPr preferRelativeResize="0"/>
          <p:nvPr/>
        </p:nvPicPr>
        <p:blipFill>
          <a:blip r:embed="rId4">
            <a:alphaModFix/>
          </a:blip>
          <a:stretch>
            <a:fillRect/>
          </a:stretch>
        </p:blipFill>
        <p:spPr>
          <a:xfrm>
            <a:off x="10556788" y="2512700"/>
            <a:ext cx="739125" cy="444250"/>
          </a:xfrm>
          <a:prstGeom prst="rect">
            <a:avLst/>
          </a:prstGeom>
          <a:solidFill>
            <a:srgbClr val="FFFFFF"/>
          </a:solidFill>
          <a:ln cap="flat" cmpd="sng" w="57150">
            <a:solidFill>
              <a:srgbClr val="E69138"/>
            </a:solidFill>
            <a:prstDash val="solid"/>
            <a:round/>
            <a:headEnd len="sm" w="sm" type="none"/>
            <a:tailEnd len="sm" w="sm" type="none"/>
          </a:ln>
        </p:spPr>
      </p:pic>
      <p:pic>
        <p:nvPicPr>
          <p:cNvPr id="743" name="Google Shape;743;p51"/>
          <p:cNvPicPr preferRelativeResize="0"/>
          <p:nvPr/>
        </p:nvPicPr>
        <p:blipFill>
          <a:blip r:embed="rId5">
            <a:alphaModFix/>
          </a:blip>
          <a:stretch>
            <a:fillRect/>
          </a:stretch>
        </p:blipFill>
        <p:spPr>
          <a:xfrm>
            <a:off x="2913075" y="3257887"/>
            <a:ext cx="5621274" cy="6315676"/>
          </a:xfrm>
          <a:prstGeom prst="rect">
            <a:avLst/>
          </a:prstGeom>
          <a:solidFill>
            <a:srgbClr val="FFFFFF"/>
          </a:solidFill>
          <a:ln cap="flat" cmpd="sng" w="57150">
            <a:solidFill>
              <a:srgbClr val="F6B26B"/>
            </a:solidFill>
            <a:prstDash val="solid"/>
            <a:round/>
            <a:headEnd len="sm" w="sm" type="none"/>
            <a:tailEnd len="sm" w="sm" type="none"/>
          </a:ln>
        </p:spPr>
      </p:pic>
      <p:pic>
        <p:nvPicPr>
          <p:cNvPr id="744" name="Google Shape;744;p51"/>
          <p:cNvPicPr preferRelativeResize="0"/>
          <p:nvPr/>
        </p:nvPicPr>
        <p:blipFill>
          <a:blip r:embed="rId4">
            <a:alphaModFix/>
          </a:blip>
          <a:stretch>
            <a:fillRect/>
          </a:stretch>
        </p:blipFill>
        <p:spPr>
          <a:xfrm>
            <a:off x="2065000" y="2713200"/>
            <a:ext cx="739125" cy="444250"/>
          </a:xfrm>
          <a:prstGeom prst="rect">
            <a:avLst/>
          </a:prstGeom>
          <a:solidFill>
            <a:srgbClr val="FFFFFF"/>
          </a:solidFill>
          <a:ln cap="flat" cmpd="sng" w="57150">
            <a:solidFill>
              <a:srgbClr val="E69138"/>
            </a:solidFill>
            <a:prstDash val="solid"/>
            <a:round/>
            <a:headEnd len="sm" w="sm" type="none"/>
            <a:tailEnd len="sm" w="sm" type="none"/>
          </a:ln>
        </p:spPr>
      </p:pic>
      <p:pic>
        <p:nvPicPr>
          <p:cNvPr id="745" name="Google Shape;745;p51"/>
          <p:cNvPicPr preferRelativeResize="0"/>
          <p:nvPr/>
        </p:nvPicPr>
        <p:blipFill>
          <a:blip r:embed="rId6">
            <a:alphaModFix/>
          </a:blip>
          <a:stretch>
            <a:fillRect/>
          </a:stretch>
        </p:blipFill>
        <p:spPr>
          <a:xfrm>
            <a:off x="11136900" y="3157450"/>
            <a:ext cx="5621274" cy="6315675"/>
          </a:xfrm>
          <a:prstGeom prst="rect">
            <a:avLst/>
          </a:prstGeom>
          <a:solidFill>
            <a:srgbClr val="FFFFFF"/>
          </a:solidFill>
          <a:ln cap="flat" cmpd="sng" w="57150">
            <a:solidFill>
              <a:srgbClr val="E69138"/>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175" name="Shape 175"/>
        <p:cNvGrpSpPr/>
        <p:nvPr/>
      </p:nvGrpSpPr>
      <p:grpSpPr>
        <a:xfrm>
          <a:off x="0" y="0"/>
          <a:ext cx="0" cy="0"/>
          <a:chOff x="0" y="0"/>
          <a:chExt cx="0" cy="0"/>
        </a:xfrm>
      </p:grpSpPr>
      <p:grpSp>
        <p:nvGrpSpPr>
          <p:cNvPr id="176" name="Google Shape;176;p16"/>
          <p:cNvGrpSpPr/>
          <p:nvPr/>
        </p:nvGrpSpPr>
        <p:grpSpPr>
          <a:xfrm>
            <a:off x="498356" y="373444"/>
            <a:ext cx="17291303" cy="9434909"/>
            <a:chOff x="0" y="-38100"/>
            <a:chExt cx="4554058" cy="2484898"/>
          </a:xfrm>
        </p:grpSpPr>
        <p:sp>
          <p:nvSpPr>
            <p:cNvPr id="177" name="Google Shape;177;p16"/>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6"/>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9" name="Google Shape;179;p16"/>
          <p:cNvSpPr/>
          <p:nvPr/>
        </p:nvSpPr>
        <p:spPr>
          <a:xfrm>
            <a:off x="527275" y="6918950"/>
            <a:ext cx="17202373" cy="2133986"/>
          </a:xfrm>
          <a:custGeom>
            <a:rect b="b" l="l" r="r" t="t"/>
            <a:pathLst>
              <a:path extrusionOk="0" h="561945" w="4523964">
                <a:moveTo>
                  <a:pt x="0" y="0"/>
                </a:moveTo>
                <a:lnTo>
                  <a:pt x="4523964" y="0"/>
                </a:lnTo>
                <a:lnTo>
                  <a:pt x="4523964" y="561945"/>
                </a:lnTo>
                <a:lnTo>
                  <a:pt x="0" y="561945"/>
                </a:lnTo>
                <a:close/>
              </a:path>
            </a:pathLst>
          </a:custGeom>
          <a:solidFill>
            <a:srgbClr val="B1C9EB"/>
          </a:solidFill>
          <a:ln>
            <a:noFill/>
          </a:ln>
        </p:spPr>
      </p:sp>
      <p:sp>
        <p:nvSpPr>
          <p:cNvPr id="180" name="Google Shape;180;p16"/>
          <p:cNvSpPr txBox="1"/>
          <p:nvPr/>
        </p:nvSpPr>
        <p:spPr>
          <a:xfrm>
            <a:off x="1116750" y="7376325"/>
            <a:ext cx="16054500" cy="1219200"/>
          </a:xfrm>
          <a:prstGeom prst="rect">
            <a:avLst/>
          </a:prstGeom>
          <a:noFill/>
          <a:ln>
            <a:noFill/>
          </a:ln>
        </p:spPr>
        <p:txBody>
          <a:bodyPr anchorCtr="0" anchor="t" bIns="0" lIns="0" spcFirstLastPara="1" rIns="0" wrap="square" tIns="0">
            <a:spAutoFit/>
          </a:bodyPr>
          <a:lstStyle/>
          <a:p>
            <a:pPr indent="0" lvl="1" marL="0" marR="0" rtl="0" algn="l">
              <a:lnSpc>
                <a:spcPct val="130000"/>
              </a:lnSpc>
              <a:spcBef>
                <a:spcPts val="0"/>
              </a:spcBef>
              <a:spcAft>
                <a:spcPts val="0"/>
              </a:spcAft>
              <a:buNone/>
            </a:pPr>
            <a:r>
              <a:rPr lang="en-US" sz="2200">
                <a:solidFill>
                  <a:srgbClr val="1F2328"/>
                </a:solidFill>
                <a:latin typeface="Calibri"/>
                <a:ea typeface="Calibri"/>
                <a:cs typeface="Calibri"/>
                <a:sym typeface="Calibri"/>
              </a:rPr>
              <a:t>예비 창업자, 창업을 시작한지 얼마 안 된 사장님, 무직 청년 등 다양한 대상들이 </a:t>
            </a:r>
            <a:r>
              <a:rPr b="1" lang="en-US" sz="2200">
                <a:solidFill>
                  <a:srgbClr val="1F2328"/>
                </a:solidFill>
                <a:latin typeface="Calibri"/>
                <a:ea typeface="Calibri"/>
                <a:cs typeface="Calibri"/>
                <a:sym typeface="Calibri"/>
              </a:rPr>
              <a:t>창업을 시작함에 앞서 많은 고민</a:t>
            </a:r>
            <a:r>
              <a:rPr lang="en-US" sz="2200">
                <a:solidFill>
                  <a:srgbClr val="1F2328"/>
                </a:solidFill>
                <a:latin typeface="Calibri"/>
                <a:ea typeface="Calibri"/>
                <a:cs typeface="Calibri"/>
                <a:sym typeface="Calibri"/>
              </a:rPr>
              <a:t>들을 하게 됩니다. 특히, 성공적인 개업을 위해서는 목표 시장과 업종의 트렌드와 경쟁 상황, 소비자의 니즈 등을 철저히 분석하는 </a:t>
            </a:r>
            <a:r>
              <a:rPr b="1" lang="en-US" sz="2200">
                <a:solidFill>
                  <a:srgbClr val="1F2328"/>
                </a:solidFill>
                <a:latin typeface="Calibri"/>
                <a:ea typeface="Calibri"/>
                <a:cs typeface="Calibri"/>
                <a:sym typeface="Calibri"/>
              </a:rPr>
              <a:t>체계적인 시장분석이 필수적</a:t>
            </a:r>
            <a:r>
              <a:rPr lang="en-US" sz="2200">
                <a:solidFill>
                  <a:srgbClr val="1F2328"/>
                </a:solidFill>
                <a:latin typeface="Calibri"/>
                <a:ea typeface="Calibri"/>
                <a:cs typeface="Calibri"/>
                <a:sym typeface="Calibri"/>
              </a:rPr>
              <a:t>입니다. 이를 통해 사용자들은 잠재적 기회를 발견하고 리스크를 최소화하며 효과적인 전략을 세울 수 있습니다. </a:t>
            </a:r>
            <a:endParaRPr sz="2200">
              <a:solidFill>
                <a:srgbClr val="1F2328"/>
              </a:solidFill>
              <a:latin typeface="Calibri"/>
              <a:ea typeface="Calibri"/>
              <a:cs typeface="Calibri"/>
              <a:sym typeface="Calibri"/>
            </a:endParaRPr>
          </a:p>
        </p:txBody>
      </p:sp>
      <p:sp>
        <p:nvSpPr>
          <p:cNvPr id="181" name="Google Shape;181;p16"/>
          <p:cNvSpPr txBox="1"/>
          <p:nvPr/>
        </p:nvSpPr>
        <p:spPr>
          <a:xfrm>
            <a:off x="1115060" y="940811"/>
            <a:ext cx="4589700" cy="7695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5000">
                <a:solidFill>
                  <a:srgbClr val="4C6FBF"/>
                </a:solidFill>
                <a:latin typeface="Do Hyeon"/>
                <a:ea typeface="Do Hyeon"/>
                <a:cs typeface="Do Hyeon"/>
                <a:sym typeface="Do Hyeon"/>
              </a:rPr>
              <a:t>주제 선정 배경</a:t>
            </a:r>
            <a:endParaRPr sz="5000">
              <a:latin typeface="Do Hyeon"/>
              <a:ea typeface="Do Hyeon"/>
              <a:cs typeface="Do Hyeon"/>
              <a:sym typeface="Do Hyeon"/>
            </a:endParaRPr>
          </a:p>
        </p:txBody>
      </p:sp>
      <p:pic>
        <p:nvPicPr>
          <p:cNvPr id="182" name="Google Shape;182;p16"/>
          <p:cNvPicPr preferRelativeResize="0"/>
          <p:nvPr/>
        </p:nvPicPr>
        <p:blipFill rotWithShape="1">
          <a:blip r:embed="rId3">
            <a:alphaModFix/>
          </a:blip>
          <a:srcRect b="10341" l="22757" r="28143" t="6595"/>
          <a:stretch/>
        </p:blipFill>
        <p:spPr>
          <a:xfrm>
            <a:off x="7294225" y="1927400"/>
            <a:ext cx="2710926" cy="4991551"/>
          </a:xfrm>
          <a:prstGeom prst="rect">
            <a:avLst/>
          </a:prstGeom>
          <a:noFill/>
          <a:ln>
            <a:noFill/>
          </a:ln>
        </p:spPr>
      </p:pic>
      <p:sp>
        <p:nvSpPr>
          <p:cNvPr id="183" name="Google Shape;183;p16"/>
          <p:cNvSpPr txBox="1"/>
          <p:nvPr/>
        </p:nvSpPr>
        <p:spPr>
          <a:xfrm>
            <a:off x="4713350" y="4846613"/>
            <a:ext cx="2505000" cy="14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이 지역에서는 </a:t>
            </a:r>
            <a:endParaRPr sz="2300">
              <a:solidFill>
                <a:srgbClr val="0D0D0D"/>
              </a:solidFill>
              <a:highlight>
                <a:srgbClr val="FFFFFF"/>
              </a:highlight>
              <a:latin typeface="Do Hyeon"/>
              <a:ea typeface="Do Hyeon"/>
              <a:cs typeface="Do Hyeon"/>
              <a:sym typeface="Do Hyeon"/>
            </a:endParaRPr>
          </a:p>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이 업종에 대한 수요가 있을까?</a:t>
            </a:r>
            <a:endParaRPr sz="2300">
              <a:solidFill>
                <a:schemeClr val="dk1"/>
              </a:solidFill>
              <a:latin typeface="Do Hyeon"/>
              <a:ea typeface="Do Hyeon"/>
              <a:cs typeface="Do Hyeon"/>
              <a:sym typeface="Do Hyeon"/>
            </a:endParaRPr>
          </a:p>
        </p:txBody>
      </p:sp>
      <p:sp>
        <p:nvSpPr>
          <p:cNvPr id="184" name="Google Shape;184;p16"/>
          <p:cNvSpPr txBox="1"/>
          <p:nvPr/>
        </p:nvSpPr>
        <p:spPr>
          <a:xfrm>
            <a:off x="5353650" y="2638200"/>
            <a:ext cx="2505000" cy="14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번화가에 매장을 열까? 임대료가 너무 비싸지 않을까?</a:t>
            </a:r>
            <a:endParaRPr sz="2300">
              <a:solidFill>
                <a:schemeClr val="dk1"/>
              </a:solidFill>
              <a:latin typeface="Do Hyeon"/>
              <a:ea typeface="Do Hyeon"/>
              <a:cs typeface="Do Hyeon"/>
              <a:sym typeface="Do Hyeon"/>
            </a:endParaRPr>
          </a:p>
        </p:txBody>
      </p:sp>
      <p:sp>
        <p:nvSpPr>
          <p:cNvPr id="185" name="Google Shape;185;p16"/>
          <p:cNvSpPr txBox="1"/>
          <p:nvPr/>
        </p:nvSpPr>
        <p:spPr>
          <a:xfrm>
            <a:off x="10005150" y="2858000"/>
            <a:ext cx="2035800" cy="14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매출에 가장 큰 영향을 주는 요인은 무엇일까?</a:t>
            </a:r>
            <a:endParaRPr sz="2300">
              <a:solidFill>
                <a:srgbClr val="0D0D0D"/>
              </a:solidFill>
              <a:highlight>
                <a:srgbClr val="FFFFFF"/>
              </a:highlight>
              <a:latin typeface="Do Hyeon"/>
              <a:ea typeface="Do Hyeon"/>
              <a:cs typeface="Do Hyeon"/>
              <a:sym typeface="Do Hyeon"/>
            </a:endParaRPr>
          </a:p>
          <a:p>
            <a:pPr indent="0" lvl="0" marL="0" rtl="0" algn="ctr">
              <a:spcBef>
                <a:spcPts val="0"/>
              </a:spcBef>
              <a:spcAft>
                <a:spcPts val="0"/>
              </a:spcAft>
              <a:buNone/>
            </a:pPr>
            <a:r>
              <a:t/>
            </a:r>
            <a:endParaRPr sz="2300">
              <a:solidFill>
                <a:srgbClr val="0D0D0D"/>
              </a:solidFill>
              <a:highlight>
                <a:srgbClr val="FFFFFF"/>
              </a:highlight>
              <a:latin typeface="Do Hyeon"/>
              <a:ea typeface="Do Hyeon"/>
              <a:cs typeface="Do Hyeon"/>
              <a:sym typeface="Do Hyeon"/>
            </a:endParaRPr>
          </a:p>
        </p:txBody>
      </p:sp>
      <p:sp>
        <p:nvSpPr>
          <p:cNvPr id="186" name="Google Shape;186;p16"/>
          <p:cNvSpPr txBox="1"/>
          <p:nvPr/>
        </p:nvSpPr>
        <p:spPr>
          <a:xfrm>
            <a:off x="10469800" y="4651250"/>
            <a:ext cx="2035800" cy="14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정기 </a:t>
            </a:r>
            <a:r>
              <a:rPr lang="en-US" sz="2300">
                <a:solidFill>
                  <a:srgbClr val="0D0D0D"/>
                </a:solidFill>
                <a:highlight>
                  <a:srgbClr val="FFFFFF"/>
                </a:highlight>
                <a:latin typeface="Do Hyeon"/>
                <a:ea typeface="Do Hyeon"/>
                <a:cs typeface="Do Hyeon"/>
                <a:sym typeface="Do Hyeon"/>
              </a:rPr>
              <a:t>휴무일은 언제로 지정하면 좋을까?</a:t>
            </a:r>
            <a:endParaRPr sz="2300">
              <a:solidFill>
                <a:srgbClr val="0D0D0D"/>
              </a:solidFill>
              <a:highlight>
                <a:srgbClr val="FFFFFF"/>
              </a:highlight>
              <a:latin typeface="Do Hyeon"/>
              <a:ea typeface="Do Hyeon"/>
              <a:cs typeface="Do Hyeon"/>
              <a:sym typeface="Do Hyeon"/>
            </a:endParaRPr>
          </a:p>
        </p:txBody>
      </p:sp>
      <p:sp>
        <p:nvSpPr>
          <p:cNvPr id="187" name="Google Shape;187;p16"/>
          <p:cNvSpPr txBox="1"/>
          <p:nvPr/>
        </p:nvSpPr>
        <p:spPr>
          <a:xfrm>
            <a:off x="3773350" y="1025400"/>
            <a:ext cx="11612100" cy="600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b="1" lang="en-US" sz="3900">
                <a:solidFill>
                  <a:srgbClr val="B1C9EB"/>
                </a:solidFill>
                <a:latin typeface="Do Hyeon"/>
                <a:ea typeface="Do Hyeon"/>
                <a:cs typeface="Do Hyeon"/>
                <a:sym typeface="Do Hyeon"/>
              </a:rPr>
              <a:t>“예</a:t>
            </a:r>
            <a:r>
              <a:rPr b="1" lang="en-US" sz="3900">
                <a:solidFill>
                  <a:srgbClr val="B1C9EB"/>
                </a:solidFill>
                <a:latin typeface="Do Hyeon"/>
                <a:ea typeface="Do Hyeon"/>
                <a:cs typeface="Do Hyeon"/>
                <a:sym typeface="Do Hyeon"/>
              </a:rPr>
              <a:t>비 창업자들이 마주하는 다양한 고민과 어려움”</a:t>
            </a:r>
            <a:endParaRPr sz="3900">
              <a:latin typeface="Do Hyeon"/>
              <a:ea typeface="Do Hyeon"/>
              <a:cs typeface="Do Hyeon"/>
              <a:sym typeface="Do Hyeon"/>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749" name="Shape 749"/>
        <p:cNvGrpSpPr/>
        <p:nvPr/>
      </p:nvGrpSpPr>
      <p:grpSpPr>
        <a:xfrm>
          <a:off x="0" y="0"/>
          <a:ext cx="0" cy="0"/>
          <a:chOff x="0" y="0"/>
          <a:chExt cx="0" cy="0"/>
        </a:xfrm>
      </p:grpSpPr>
      <p:grpSp>
        <p:nvGrpSpPr>
          <p:cNvPr id="750" name="Google Shape;750;p52"/>
          <p:cNvGrpSpPr/>
          <p:nvPr/>
        </p:nvGrpSpPr>
        <p:grpSpPr>
          <a:xfrm>
            <a:off x="498406" y="353744"/>
            <a:ext cx="17291303" cy="9434909"/>
            <a:chOff x="0" y="-38100"/>
            <a:chExt cx="4554058" cy="2484898"/>
          </a:xfrm>
        </p:grpSpPr>
        <p:sp>
          <p:nvSpPr>
            <p:cNvPr id="751" name="Google Shape;751;p52"/>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2"/>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753" name="Google Shape;753;p52"/>
          <p:cNvSpPr/>
          <p:nvPr/>
        </p:nvSpPr>
        <p:spPr>
          <a:xfrm>
            <a:off x="527275" y="6918950"/>
            <a:ext cx="17202373" cy="2133986"/>
          </a:xfrm>
          <a:custGeom>
            <a:rect b="b" l="l" r="r" t="t"/>
            <a:pathLst>
              <a:path extrusionOk="0" h="561945" w="4523964">
                <a:moveTo>
                  <a:pt x="0" y="0"/>
                </a:moveTo>
                <a:lnTo>
                  <a:pt x="4523964" y="0"/>
                </a:lnTo>
                <a:lnTo>
                  <a:pt x="4523964" y="561945"/>
                </a:lnTo>
                <a:lnTo>
                  <a:pt x="0" y="561945"/>
                </a:lnTo>
                <a:close/>
              </a:path>
            </a:pathLst>
          </a:custGeom>
          <a:solidFill>
            <a:srgbClr val="B1C9EB"/>
          </a:solidFill>
          <a:ln>
            <a:noFill/>
          </a:ln>
        </p:spPr>
      </p:sp>
      <p:sp>
        <p:nvSpPr>
          <p:cNvPr id="754" name="Google Shape;754;p52"/>
          <p:cNvSpPr txBox="1"/>
          <p:nvPr/>
        </p:nvSpPr>
        <p:spPr>
          <a:xfrm>
            <a:off x="1699518" y="2276975"/>
            <a:ext cx="7660800" cy="30144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8704">
                <a:solidFill>
                  <a:srgbClr val="4C6FBF"/>
                </a:solidFill>
                <a:latin typeface="Do Hyeon"/>
                <a:ea typeface="Do Hyeon"/>
                <a:cs typeface="Do Hyeon"/>
                <a:sym typeface="Do Hyeon"/>
              </a:rPr>
              <a:t>5-3. </a:t>
            </a:r>
            <a:endParaRPr b="1" sz="8704">
              <a:solidFill>
                <a:srgbClr val="4C6FBF"/>
              </a:solidFill>
              <a:latin typeface="Do Hyeon"/>
              <a:ea typeface="Do Hyeon"/>
              <a:cs typeface="Do Hyeon"/>
              <a:sym typeface="Do Hyeon"/>
            </a:endParaRPr>
          </a:p>
          <a:p>
            <a:pPr indent="0" lvl="0" marL="0" rtl="0" algn="l">
              <a:lnSpc>
                <a:spcPct val="125000"/>
              </a:lnSpc>
              <a:spcBef>
                <a:spcPts val="0"/>
              </a:spcBef>
              <a:spcAft>
                <a:spcPts val="0"/>
              </a:spcAft>
              <a:buClr>
                <a:schemeClr val="dk1"/>
              </a:buClr>
              <a:buFont typeface="Arial"/>
              <a:buNone/>
            </a:pPr>
            <a:r>
              <a:rPr b="1" lang="en-US" sz="8704">
                <a:solidFill>
                  <a:srgbClr val="4C6FBF"/>
                </a:solidFill>
                <a:latin typeface="Do Hyeon"/>
                <a:ea typeface="Do Hyeon"/>
                <a:cs typeface="Do Hyeon"/>
                <a:sym typeface="Do Hyeon"/>
              </a:rPr>
              <a:t>Front</a:t>
            </a:r>
            <a:r>
              <a:rPr b="1" lang="en-US" sz="8704">
                <a:solidFill>
                  <a:srgbClr val="4C6FBF"/>
                </a:solidFill>
                <a:latin typeface="Do Hyeon"/>
                <a:ea typeface="Do Hyeon"/>
                <a:cs typeface="Do Hyeon"/>
                <a:sym typeface="Do Hyeon"/>
              </a:rPr>
              <a:t>-End</a:t>
            </a:r>
            <a:endParaRPr>
              <a:latin typeface="Do Hyeon"/>
              <a:ea typeface="Do Hyeon"/>
              <a:cs typeface="Do Hyeon"/>
              <a:sym typeface="Do Hye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758" name="Shape 758"/>
        <p:cNvGrpSpPr/>
        <p:nvPr/>
      </p:nvGrpSpPr>
      <p:grpSpPr>
        <a:xfrm>
          <a:off x="0" y="0"/>
          <a:ext cx="0" cy="0"/>
          <a:chOff x="0" y="0"/>
          <a:chExt cx="0" cy="0"/>
        </a:xfrm>
      </p:grpSpPr>
      <p:grpSp>
        <p:nvGrpSpPr>
          <p:cNvPr id="759" name="Google Shape;759;p53"/>
          <p:cNvGrpSpPr/>
          <p:nvPr/>
        </p:nvGrpSpPr>
        <p:grpSpPr>
          <a:xfrm>
            <a:off x="498356" y="426044"/>
            <a:ext cx="17291303" cy="9434909"/>
            <a:chOff x="0" y="-38100"/>
            <a:chExt cx="4554058" cy="2484898"/>
          </a:xfrm>
        </p:grpSpPr>
        <p:sp>
          <p:nvSpPr>
            <p:cNvPr id="760" name="Google Shape;760;p53"/>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761" name="Google Shape;761;p53"/>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1" i="0" sz="1800" u="none" cap="none" strike="noStrike">
                <a:solidFill>
                  <a:schemeClr val="dk1"/>
                </a:solidFill>
                <a:latin typeface="Calibri"/>
                <a:ea typeface="Calibri"/>
                <a:cs typeface="Calibri"/>
                <a:sym typeface="Calibri"/>
              </a:endParaRPr>
            </a:p>
          </p:txBody>
        </p:sp>
      </p:grpSp>
      <p:sp>
        <p:nvSpPr>
          <p:cNvPr id="762" name="Google Shape;762;p53"/>
          <p:cNvSpPr txBox="1"/>
          <p:nvPr/>
        </p:nvSpPr>
        <p:spPr>
          <a:xfrm>
            <a:off x="1430025" y="969183"/>
            <a:ext cx="9063600" cy="1077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99">
                <a:solidFill>
                  <a:srgbClr val="4C6FBF"/>
                </a:solidFill>
                <a:latin typeface="Do Hyeon"/>
                <a:ea typeface="Do Hyeon"/>
                <a:cs typeface="Do Hyeon"/>
                <a:sym typeface="Do Hyeon"/>
              </a:rPr>
              <a:t>Front-End</a:t>
            </a:r>
            <a:endParaRPr sz="6999">
              <a:solidFill>
                <a:srgbClr val="4C6FBF"/>
              </a:solidFill>
              <a:latin typeface="Do Hyeon"/>
              <a:ea typeface="Do Hyeon"/>
              <a:cs typeface="Do Hyeon"/>
              <a:sym typeface="Do Hyeon"/>
            </a:endParaRPr>
          </a:p>
        </p:txBody>
      </p:sp>
      <p:sp>
        <p:nvSpPr>
          <p:cNvPr id="763" name="Google Shape;763;p53"/>
          <p:cNvSpPr txBox="1"/>
          <p:nvPr/>
        </p:nvSpPr>
        <p:spPr>
          <a:xfrm>
            <a:off x="1520875" y="2263800"/>
            <a:ext cx="13281000" cy="600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Clr>
                <a:srgbClr val="000000"/>
              </a:buClr>
              <a:buFont typeface="Arial"/>
              <a:buNone/>
            </a:pPr>
            <a:r>
              <a:rPr lang="en-US" sz="3900">
                <a:solidFill>
                  <a:schemeClr val="dk1"/>
                </a:solidFill>
                <a:latin typeface="Do Hyeon"/>
                <a:ea typeface="Do Hyeon"/>
                <a:cs typeface="Do Hyeon"/>
                <a:sym typeface="Do Hyeon"/>
              </a:rPr>
              <a:t>Figma 활용</a:t>
            </a:r>
            <a:endParaRPr sz="3900">
              <a:solidFill>
                <a:schemeClr val="dk1"/>
              </a:solidFill>
              <a:latin typeface="Do Hyeon"/>
              <a:ea typeface="Do Hyeon"/>
              <a:cs typeface="Do Hyeon"/>
              <a:sym typeface="Do Hyeon"/>
            </a:endParaRPr>
          </a:p>
        </p:txBody>
      </p:sp>
      <p:sp>
        <p:nvSpPr>
          <p:cNvPr id="764" name="Google Shape;764;p53"/>
          <p:cNvSpPr txBox="1"/>
          <p:nvPr/>
        </p:nvSpPr>
        <p:spPr>
          <a:xfrm>
            <a:off x="1503375" y="2864100"/>
            <a:ext cx="8916900" cy="708000"/>
          </a:xfrm>
          <a:prstGeom prst="rect">
            <a:avLst/>
          </a:prstGeom>
          <a:noFill/>
          <a:ln>
            <a:noFill/>
          </a:ln>
        </p:spPr>
        <p:txBody>
          <a:bodyPr anchorCtr="0" anchor="t" bIns="91425" lIns="91425" spcFirstLastPara="1" rIns="91425" wrap="square" tIns="91425">
            <a:spAutoFit/>
          </a:bodyPr>
          <a:lstStyle/>
          <a:p>
            <a:pPr indent="-336550" lvl="0" marL="457200" rtl="0" algn="l">
              <a:spcBef>
                <a:spcPts val="0"/>
              </a:spcBef>
              <a:spcAft>
                <a:spcPts val="0"/>
              </a:spcAft>
              <a:buSzPts val="1700"/>
              <a:buFont typeface="Do Hyeon"/>
              <a:buChar char="●"/>
            </a:pPr>
            <a:r>
              <a:rPr lang="en-US" sz="1700">
                <a:latin typeface="Do Hyeon"/>
                <a:ea typeface="Do Hyeon"/>
                <a:cs typeface="Do Hyeon"/>
                <a:sym typeface="Do Hyeon"/>
              </a:rPr>
              <a:t>기획서 기반 UI 디자인(무료 템플릿 활용)</a:t>
            </a:r>
            <a:endParaRPr sz="1700">
              <a:latin typeface="Do Hyeon"/>
              <a:ea typeface="Do Hyeon"/>
              <a:cs typeface="Do Hyeon"/>
              <a:sym typeface="Do Hyeon"/>
            </a:endParaRPr>
          </a:p>
          <a:p>
            <a:pPr indent="-336550" lvl="0" marL="457200" rtl="0" algn="l">
              <a:spcBef>
                <a:spcPts val="0"/>
              </a:spcBef>
              <a:spcAft>
                <a:spcPts val="0"/>
              </a:spcAft>
              <a:buSzPts val="1700"/>
              <a:buFont typeface="Do Hyeon"/>
              <a:buChar char="●"/>
            </a:pPr>
            <a:r>
              <a:rPr lang="en-US" sz="1700">
                <a:latin typeface="Do Hyeon"/>
                <a:ea typeface="Do Hyeon"/>
                <a:cs typeface="Do Hyeon"/>
                <a:sym typeface="Do Hyeon"/>
              </a:rPr>
              <a:t>피그마 플러그인 활용 CSS 추출(OROR Forge, </a:t>
            </a:r>
            <a:r>
              <a:rPr lang="en-US" sz="1500">
                <a:highlight>
                  <a:srgbClr val="FFFFFF"/>
                </a:highlight>
                <a:latin typeface="Do Hyeon"/>
                <a:ea typeface="Do Hyeon"/>
                <a:cs typeface="Do Hyeon"/>
                <a:sym typeface="Do Hyeon"/>
              </a:rPr>
              <a:t>Tailwind CSS</a:t>
            </a:r>
            <a:r>
              <a:rPr lang="en-US" sz="1700">
                <a:latin typeface="Do Hyeon"/>
                <a:ea typeface="Do Hyeon"/>
                <a:cs typeface="Do Hyeon"/>
                <a:sym typeface="Do Hyeon"/>
              </a:rPr>
              <a:t>)</a:t>
            </a:r>
            <a:endParaRPr sz="1700">
              <a:latin typeface="Do Hyeon"/>
              <a:ea typeface="Do Hyeon"/>
              <a:cs typeface="Do Hyeon"/>
              <a:sym typeface="Do Hyeon"/>
            </a:endParaRPr>
          </a:p>
        </p:txBody>
      </p:sp>
      <p:pic>
        <p:nvPicPr>
          <p:cNvPr id="765" name="Google Shape;765;p53"/>
          <p:cNvPicPr preferRelativeResize="0"/>
          <p:nvPr/>
        </p:nvPicPr>
        <p:blipFill>
          <a:blip r:embed="rId3">
            <a:alphaModFix/>
          </a:blip>
          <a:stretch>
            <a:fillRect/>
          </a:stretch>
        </p:blipFill>
        <p:spPr>
          <a:xfrm>
            <a:off x="2081612" y="3694519"/>
            <a:ext cx="6714614" cy="5839213"/>
          </a:xfrm>
          <a:prstGeom prst="rect">
            <a:avLst/>
          </a:prstGeom>
          <a:noFill/>
          <a:ln>
            <a:noFill/>
          </a:ln>
        </p:spPr>
      </p:pic>
      <p:pic>
        <p:nvPicPr>
          <p:cNvPr id="766" name="Google Shape;766;p53"/>
          <p:cNvPicPr preferRelativeResize="0"/>
          <p:nvPr/>
        </p:nvPicPr>
        <p:blipFill>
          <a:blip r:embed="rId4">
            <a:alphaModFix/>
          </a:blip>
          <a:stretch>
            <a:fillRect/>
          </a:stretch>
        </p:blipFill>
        <p:spPr>
          <a:xfrm>
            <a:off x="9491772" y="3694519"/>
            <a:ext cx="6714614" cy="583921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770" name="Shape 770"/>
        <p:cNvGrpSpPr/>
        <p:nvPr/>
      </p:nvGrpSpPr>
      <p:grpSpPr>
        <a:xfrm>
          <a:off x="0" y="0"/>
          <a:ext cx="0" cy="0"/>
          <a:chOff x="0" y="0"/>
          <a:chExt cx="0" cy="0"/>
        </a:xfrm>
      </p:grpSpPr>
      <p:grpSp>
        <p:nvGrpSpPr>
          <p:cNvPr id="771" name="Google Shape;771;p54"/>
          <p:cNvGrpSpPr/>
          <p:nvPr/>
        </p:nvGrpSpPr>
        <p:grpSpPr>
          <a:xfrm>
            <a:off x="498356" y="426044"/>
            <a:ext cx="17291303" cy="9434909"/>
            <a:chOff x="0" y="-38100"/>
            <a:chExt cx="4554058" cy="2484898"/>
          </a:xfrm>
        </p:grpSpPr>
        <p:sp>
          <p:nvSpPr>
            <p:cNvPr id="772" name="Google Shape;772;p54"/>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t/>
              </a:r>
              <a:endParaRPr b="1" sz="3000"/>
            </a:p>
          </p:txBody>
        </p:sp>
        <p:sp>
          <p:nvSpPr>
            <p:cNvPr id="773" name="Google Shape;773;p54"/>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1" i="0" sz="3000" u="none" cap="none" strike="noStrike">
                <a:solidFill>
                  <a:schemeClr val="dk1"/>
                </a:solidFill>
                <a:latin typeface="Calibri"/>
                <a:ea typeface="Calibri"/>
                <a:cs typeface="Calibri"/>
                <a:sym typeface="Calibri"/>
              </a:endParaRPr>
            </a:p>
          </p:txBody>
        </p:sp>
      </p:grpSp>
      <p:sp>
        <p:nvSpPr>
          <p:cNvPr id="774" name="Google Shape;774;p54"/>
          <p:cNvSpPr txBox="1"/>
          <p:nvPr/>
        </p:nvSpPr>
        <p:spPr>
          <a:xfrm>
            <a:off x="1430025" y="969183"/>
            <a:ext cx="9063600" cy="1077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99">
                <a:solidFill>
                  <a:srgbClr val="4C6FBF"/>
                </a:solidFill>
                <a:latin typeface="Do Hyeon"/>
                <a:ea typeface="Do Hyeon"/>
                <a:cs typeface="Do Hyeon"/>
                <a:sym typeface="Do Hyeon"/>
              </a:rPr>
              <a:t>Front-End</a:t>
            </a:r>
            <a:endParaRPr sz="6999">
              <a:solidFill>
                <a:srgbClr val="4C6FBF"/>
              </a:solidFill>
              <a:latin typeface="Do Hyeon"/>
              <a:ea typeface="Do Hyeon"/>
              <a:cs typeface="Do Hyeon"/>
              <a:sym typeface="Do Hyeon"/>
            </a:endParaRPr>
          </a:p>
        </p:txBody>
      </p:sp>
      <p:grpSp>
        <p:nvGrpSpPr>
          <p:cNvPr id="775" name="Google Shape;775;p54"/>
          <p:cNvGrpSpPr/>
          <p:nvPr/>
        </p:nvGrpSpPr>
        <p:grpSpPr>
          <a:xfrm>
            <a:off x="6727500" y="5598838"/>
            <a:ext cx="4833000" cy="1060713"/>
            <a:chOff x="6008225" y="6074225"/>
            <a:chExt cx="4833000" cy="1060713"/>
          </a:xfrm>
        </p:grpSpPr>
        <p:sp>
          <p:nvSpPr>
            <p:cNvPr id="776" name="Google Shape;776;p54"/>
            <p:cNvSpPr txBox="1"/>
            <p:nvPr/>
          </p:nvSpPr>
          <p:spPr>
            <a:xfrm>
              <a:off x="6008225" y="6488438"/>
              <a:ext cx="48330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3000">
                  <a:solidFill>
                    <a:schemeClr val="dk1"/>
                  </a:solidFill>
                  <a:latin typeface="Do Hyeon"/>
                  <a:ea typeface="Do Hyeon"/>
                  <a:cs typeface="Do Hyeon"/>
                  <a:sym typeface="Do Hyeon"/>
                </a:rPr>
                <a:t>Redux, Redux Toolkit </a:t>
              </a:r>
              <a:endParaRPr sz="3000">
                <a:solidFill>
                  <a:schemeClr val="dk1"/>
                </a:solidFill>
                <a:latin typeface="Do Hyeon"/>
                <a:ea typeface="Do Hyeon"/>
                <a:cs typeface="Do Hyeon"/>
                <a:sym typeface="Do Hyeon"/>
              </a:endParaRPr>
            </a:p>
          </p:txBody>
        </p:sp>
        <p:sp>
          <p:nvSpPr>
            <p:cNvPr id="777" name="Google Shape;777;p54"/>
            <p:cNvSpPr txBox="1"/>
            <p:nvPr/>
          </p:nvSpPr>
          <p:spPr>
            <a:xfrm>
              <a:off x="6924725" y="60742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4C6FBF"/>
                  </a:solidFill>
                  <a:latin typeface="Do Hyeon"/>
                  <a:ea typeface="Do Hyeon"/>
                  <a:cs typeface="Do Hyeon"/>
                  <a:sym typeface="Do Hyeon"/>
                </a:rPr>
                <a:t>상태 관리</a:t>
              </a:r>
              <a:endParaRPr sz="2000">
                <a:solidFill>
                  <a:srgbClr val="4C6FBF"/>
                </a:solidFill>
                <a:latin typeface="Do Hyeon"/>
                <a:ea typeface="Do Hyeon"/>
                <a:cs typeface="Do Hyeon"/>
                <a:sym typeface="Do Hyeon"/>
              </a:endParaRPr>
            </a:p>
          </p:txBody>
        </p:sp>
      </p:grpSp>
      <p:grpSp>
        <p:nvGrpSpPr>
          <p:cNvPr id="778" name="Google Shape;778;p54"/>
          <p:cNvGrpSpPr/>
          <p:nvPr/>
        </p:nvGrpSpPr>
        <p:grpSpPr>
          <a:xfrm>
            <a:off x="5523900" y="6979950"/>
            <a:ext cx="7240200" cy="1060713"/>
            <a:chOff x="4804625" y="7254988"/>
            <a:chExt cx="7240200" cy="1060713"/>
          </a:xfrm>
        </p:grpSpPr>
        <p:sp>
          <p:nvSpPr>
            <p:cNvPr id="779" name="Google Shape;779;p54"/>
            <p:cNvSpPr txBox="1"/>
            <p:nvPr/>
          </p:nvSpPr>
          <p:spPr>
            <a:xfrm>
              <a:off x="4804625" y="7669200"/>
              <a:ext cx="72402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3000">
                  <a:solidFill>
                    <a:schemeClr val="dk1"/>
                  </a:solidFill>
                  <a:latin typeface="Do Hyeon"/>
                  <a:ea typeface="Do Hyeon"/>
                  <a:cs typeface="Do Hyeon"/>
                  <a:sym typeface="Do Hyeon"/>
                </a:rPr>
                <a:t>Material-UI (MUI), Tailwind CSS</a:t>
              </a:r>
              <a:endParaRPr sz="3000">
                <a:solidFill>
                  <a:schemeClr val="dk1"/>
                </a:solidFill>
                <a:latin typeface="Do Hyeon"/>
                <a:ea typeface="Do Hyeon"/>
                <a:cs typeface="Do Hyeon"/>
                <a:sym typeface="Do Hyeon"/>
              </a:endParaRPr>
            </a:p>
          </p:txBody>
        </p:sp>
        <p:sp>
          <p:nvSpPr>
            <p:cNvPr id="780" name="Google Shape;780;p54"/>
            <p:cNvSpPr txBox="1"/>
            <p:nvPr/>
          </p:nvSpPr>
          <p:spPr>
            <a:xfrm>
              <a:off x="6924725" y="7254988"/>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4C6FBF"/>
                  </a:solidFill>
                  <a:latin typeface="Do Hyeon"/>
                  <a:ea typeface="Do Hyeon"/>
                  <a:cs typeface="Do Hyeon"/>
                  <a:sym typeface="Do Hyeon"/>
                </a:rPr>
                <a:t>UI 컴포넌트 및 스타일링</a:t>
              </a:r>
              <a:endParaRPr sz="2000">
                <a:solidFill>
                  <a:srgbClr val="4C6FBF"/>
                </a:solidFill>
                <a:latin typeface="Do Hyeon"/>
                <a:ea typeface="Do Hyeon"/>
                <a:cs typeface="Do Hyeon"/>
                <a:sym typeface="Do Hyeon"/>
              </a:endParaRPr>
            </a:p>
          </p:txBody>
        </p:sp>
      </p:grpSp>
      <p:grpSp>
        <p:nvGrpSpPr>
          <p:cNvPr id="781" name="Google Shape;781;p54"/>
          <p:cNvGrpSpPr/>
          <p:nvPr/>
        </p:nvGrpSpPr>
        <p:grpSpPr>
          <a:xfrm>
            <a:off x="6496650" y="8361063"/>
            <a:ext cx="5294700" cy="1060700"/>
            <a:chOff x="5777375" y="8589663"/>
            <a:chExt cx="5294700" cy="1060700"/>
          </a:xfrm>
        </p:grpSpPr>
        <p:sp>
          <p:nvSpPr>
            <p:cNvPr id="782" name="Google Shape;782;p54"/>
            <p:cNvSpPr txBox="1"/>
            <p:nvPr/>
          </p:nvSpPr>
          <p:spPr>
            <a:xfrm>
              <a:off x="5777375" y="9003863"/>
              <a:ext cx="52947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3000">
                  <a:solidFill>
                    <a:schemeClr val="dk1"/>
                  </a:solidFill>
                  <a:latin typeface="Do Hyeon"/>
                  <a:ea typeface="Do Hyeon"/>
                  <a:cs typeface="Do Hyeon"/>
                  <a:sym typeface="Do Hyeon"/>
                </a:rPr>
                <a:t>Highcharts, Recharts</a:t>
              </a:r>
              <a:endParaRPr sz="3000">
                <a:solidFill>
                  <a:schemeClr val="dk1"/>
                </a:solidFill>
                <a:latin typeface="Do Hyeon"/>
                <a:ea typeface="Do Hyeon"/>
                <a:cs typeface="Do Hyeon"/>
                <a:sym typeface="Do Hyeon"/>
              </a:endParaRPr>
            </a:p>
          </p:txBody>
        </p:sp>
        <p:sp>
          <p:nvSpPr>
            <p:cNvPr id="783" name="Google Shape;783;p54"/>
            <p:cNvSpPr txBox="1"/>
            <p:nvPr/>
          </p:nvSpPr>
          <p:spPr>
            <a:xfrm>
              <a:off x="6924725" y="8589663"/>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4C6FBF"/>
                  </a:solidFill>
                  <a:latin typeface="Do Hyeon"/>
                  <a:ea typeface="Do Hyeon"/>
                  <a:cs typeface="Do Hyeon"/>
                  <a:sym typeface="Do Hyeon"/>
                </a:rPr>
                <a:t>데이터 시각화</a:t>
              </a:r>
              <a:endParaRPr sz="2000">
                <a:solidFill>
                  <a:srgbClr val="4C6FBF"/>
                </a:solidFill>
                <a:latin typeface="Do Hyeon"/>
                <a:ea typeface="Do Hyeon"/>
                <a:cs typeface="Do Hyeon"/>
                <a:sym typeface="Do Hyeon"/>
              </a:endParaRPr>
            </a:p>
          </p:txBody>
        </p:sp>
      </p:grpSp>
      <p:grpSp>
        <p:nvGrpSpPr>
          <p:cNvPr id="784" name="Google Shape;784;p54"/>
          <p:cNvGrpSpPr/>
          <p:nvPr/>
        </p:nvGrpSpPr>
        <p:grpSpPr>
          <a:xfrm>
            <a:off x="4940700" y="1522250"/>
            <a:ext cx="8406600" cy="1512738"/>
            <a:chOff x="4221425" y="1750850"/>
            <a:chExt cx="8406600" cy="1512738"/>
          </a:xfrm>
        </p:grpSpPr>
        <p:sp>
          <p:nvSpPr>
            <p:cNvPr id="785" name="Google Shape;785;p54"/>
            <p:cNvSpPr txBox="1"/>
            <p:nvPr/>
          </p:nvSpPr>
          <p:spPr>
            <a:xfrm>
              <a:off x="6332675" y="2151050"/>
              <a:ext cx="41841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3000">
                  <a:solidFill>
                    <a:schemeClr val="dk1"/>
                  </a:solidFill>
                  <a:latin typeface="Do Hyeon"/>
                  <a:ea typeface="Do Hyeon"/>
                  <a:cs typeface="Do Hyeon"/>
                  <a:sym typeface="Do Hyeon"/>
                </a:rPr>
                <a:t>React, React DOM</a:t>
              </a:r>
              <a:endParaRPr sz="3000">
                <a:solidFill>
                  <a:schemeClr val="dk1"/>
                </a:solidFill>
                <a:latin typeface="Do Hyeon"/>
                <a:ea typeface="Do Hyeon"/>
                <a:cs typeface="Do Hyeon"/>
                <a:sym typeface="Do Hyeon"/>
              </a:endParaRPr>
            </a:p>
          </p:txBody>
        </p:sp>
        <p:sp>
          <p:nvSpPr>
            <p:cNvPr id="786" name="Google Shape;786;p54"/>
            <p:cNvSpPr txBox="1"/>
            <p:nvPr/>
          </p:nvSpPr>
          <p:spPr>
            <a:xfrm>
              <a:off x="6924725" y="17508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4C6FBF"/>
                  </a:solidFill>
                  <a:latin typeface="Do Hyeon"/>
                  <a:ea typeface="Do Hyeon"/>
                  <a:cs typeface="Do Hyeon"/>
                  <a:sym typeface="Do Hyeon"/>
                </a:rPr>
                <a:t>핵심 프레임워크</a:t>
              </a:r>
              <a:endParaRPr sz="2000">
                <a:solidFill>
                  <a:srgbClr val="4C6FBF"/>
                </a:solidFill>
                <a:latin typeface="Do Hyeon"/>
                <a:ea typeface="Do Hyeon"/>
                <a:cs typeface="Do Hyeon"/>
                <a:sym typeface="Do Hyeon"/>
              </a:endParaRPr>
            </a:p>
          </p:txBody>
        </p:sp>
        <p:sp>
          <p:nvSpPr>
            <p:cNvPr id="787" name="Google Shape;787;p54"/>
            <p:cNvSpPr txBox="1"/>
            <p:nvPr/>
          </p:nvSpPr>
          <p:spPr>
            <a:xfrm>
              <a:off x="4221425" y="2817188"/>
              <a:ext cx="84066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1700">
                  <a:solidFill>
                    <a:schemeClr val="dk1"/>
                  </a:solidFill>
                  <a:latin typeface="Heebo"/>
                  <a:ea typeface="Heebo"/>
                  <a:cs typeface="Heebo"/>
                  <a:sym typeface="Heebo"/>
                </a:rPr>
                <a:t>풍부한 학습 자료, 다른 라이브러리나 도구와 통합이 자유로운 React 선택</a:t>
              </a:r>
              <a:endParaRPr sz="1700">
                <a:solidFill>
                  <a:schemeClr val="dk1"/>
                </a:solidFill>
                <a:latin typeface="Heebo"/>
                <a:ea typeface="Heebo"/>
                <a:cs typeface="Heebo"/>
                <a:sym typeface="Heebo"/>
              </a:endParaRPr>
            </a:p>
          </p:txBody>
        </p:sp>
      </p:grpSp>
      <p:grpSp>
        <p:nvGrpSpPr>
          <p:cNvPr id="788" name="Google Shape;788;p54"/>
          <p:cNvGrpSpPr/>
          <p:nvPr/>
        </p:nvGrpSpPr>
        <p:grpSpPr>
          <a:xfrm>
            <a:off x="3922200" y="3355388"/>
            <a:ext cx="10443600" cy="1923050"/>
            <a:chOff x="3922200" y="3650713"/>
            <a:chExt cx="10443600" cy="1923050"/>
          </a:xfrm>
        </p:grpSpPr>
        <p:sp>
          <p:nvSpPr>
            <p:cNvPr id="789" name="Google Shape;789;p54"/>
            <p:cNvSpPr txBox="1"/>
            <p:nvPr/>
          </p:nvSpPr>
          <p:spPr>
            <a:xfrm>
              <a:off x="6057600" y="4064900"/>
              <a:ext cx="61728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3000">
                  <a:solidFill>
                    <a:schemeClr val="dk1"/>
                  </a:solidFill>
                  <a:latin typeface="Do Hyeon"/>
                  <a:ea typeface="Do Hyeon"/>
                  <a:cs typeface="Do Hyeon"/>
                  <a:sym typeface="Do Hyeon"/>
                </a:rPr>
                <a:t>Axios, React Query</a:t>
              </a:r>
              <a:endParaRPr sz="3000">
                <a:solidFill>
                  <a:schemeClr val="dk1"/>
                </a:solidFill>
                <a:latin typeface="Do Hyeon"/>
                <a:ea typeface="Do Hyeon"/>
                <a:cs typeface="Do Hyeon"/>
                <a:sym typeface="Do Hyeon"/>
              </a:endParaRPr>
            </a:p>
          </p:txBody>
        </p:sp>
        <p:sp>
          <p:nvSpPr>
            <p:cNvPr id="790" name="Google Shape;790;p54"/>
            <p:cNvSpPr txBox="1"/>
            <p:nvPr/>
          </p:nvSpPr>
          <p:spPr>
            <a:xfrm>
              <a:off x="7644000" y="3650713"/>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4C6FBF"/>
                  </a:solidFill>
                  <a:latin typeface="Do Hyeon"/>
                  <a:ea typeface="Do Hyeon"/>
                  <a:cs typeface="Do Hyeon"/>
                  <a:sym typeface="Do Hyeon"/>
                </a:rPr>
                <a:t>API 통신</a:t>
              </a:r>
              <a:endParaRPr sz="2000">
                <a:solidFill>
                  <a:srgbClr val="4C6FBF"/>
                </a:solidFill>
                <a:latin typeface="Do Hyeon"/>
                <a:ea typeface="Do Hyeon"/>
                <a:cs typeface="Do Hyeon"/>
                <a:sym typeface="Do Hyeon"/>
              </a:endParaRPr>
            </a:p>
          </p:txBody>
        </p:sp>
        <p:sp>
          <p:nvSpPr>
            <p:cNvPr id="791" name="Google Shape;791;p54"/>
            <p:cNvSpPr txBox="1"/>
            <p:nvPr/>
          </p:nvSpPr>
          <p:spPr>
            <a:xfrm>
              <a:off x="3922200" y="4711863"/>
              <a:ext cx="10443600" cy="861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0"/>
                </a:spcAft>
                <a:buNone/>
              </a:pPr>
              <a:r>
                <a:rPr lang="en-US" sz="1700">
                  <a:solidFill>
                    <a:schemeClr val="dk1"/>
                  </a:solidFill>
                  <a:latin typeface="Heebo"/>
                  <a:ea typeface="Heebo"/>
                  <a:cs typeface="Heebo"/>
                  <a:sym typeface="Heebo"/>
                </a:rPr>
                <a:t>api 통신 효율성 향상 </a:t>
              </a:r>
              <a:r>
                <a:rPr lang="en-US" sz="1700">
                  <a:solidFill>
                    <a:schemeClr val="dk1"/>
                  </a:solidFill>
                  <a:latin typeface="Heebo"/>
                  <a:ea typeface="Heebo"/>
                  <a:cs typeface="Heebo"/>
                  <a:sym typeface="Heebo"/>
                </a:rPr>
                <a:t>→ React Query 도입</a:t>
              </a:r>
              <a:endParaRPr sz="1700">
                <a:solidFill>
                  <a:schemeClr val="dk1"/>
                </a:solidFill>
                <a:latin typeface="Heebo"/>
                <a:ea typeface="Heebo"/>
                <a:cs typeface="Heebo"/>
                <a:sym typeface="Heebo"/>
              </a:endParaRPr>
            </a:p>
            <a:p>
              <a:pPr indent="0" lvl="0" marL="0" rtl="0" algn="ctr">
                <a:lnSpc>
                  <a:spcPct val="100000"/>
                </a:lnSpc>
                <a:spcBef>
                  <a:spcPts val="1200"/>
                </a:spcBef>
                <a:spcAft>
                  <a:spcPts val="1200"/>
                </a:spcAft>
                <a:buNone/>
              </a:pPr>
              <a:r>
                <a:rPr lang="en-US" sz="1700">
                  <a:solidFill>
                    <a:schemeClr val="dk1"/>
                  </a:solidFill>
                  <a:latin typeface="Heebo"/>
                  <a:ea typeface="Heebo"/>
                  <a:cs typeface="Heebo"/>
                  <a:sym typeface="Heebo"/>
                </a:rPr>
                <a:t>(서버 데이터 페칭, 에러 처리 자동화 페이지네이션 자동 캐싱 등 활용)</a:t>
              </a:r>
              <a:endParaRPr sz="1700">
                <a:solidFill>
                  <a:schemeClr val="dk1"/>
                </a:solidFill>
                <a:latin typeface="Heebo"/>
                <a:ea typeface="Heebo"/>
                <a:cs typeface="Heebo"/>
                <a:sym typeface="Heeb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795" name="Shape 795"/>
        <p:cNvGrpSpPr/>
        <p:nvPr/>
      </p:nvGrpSpPr>
      <p:grpSpPr>
        <a:xfrm>
          <a:off x="0" y="0"/>
          <a:ext cx="0" cy="0"/>
          <a:chOff x="0" y="0"/>
          <a:chExt cx="0" cy="0"/>
        </a:xfrm>
      </p:grpSpPr>
      <p:grpSp>
        <p:nvGrpSpPr>
          <p:cNvPr id="796" name="Google Shape;796;p55"/>
          <p:cNvGrpSpPr/>
          <p:nvPr/>
        </p:nvGrpSpPr>
        <p:grpSpPr>
          <a:xfrm>
            <a:off x="592281" y="426044"/>
            <a:ext cx="17291303" cy="9434909"/>
            <a:chOff x="0" y="-38100"/>
            <a:chExt cx="4554058" cy="2484898"/>
          </a:xfrm>
        </p:grpSpPr>
        <p:sp>
          <p:nvSpPr>
            <p:cNvPr id="797" name="Google Shape;797;p55"/>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t/>
              </a:r>
              <a:endParaRPr b="1" sz="3000"/>
            </a:p>
          </p:txBody>
        </p:sp>
        <p:sp>
          <p:nvSpPr>
            <p:cNvPr id="798" name="Google Shape;798;p55"/>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1" i="0" sz="3000" u="none" cap="none" strike="noStrike">
                <a:solidFill>
                  <a:schemeClr val="dk1"/>
                </a:solidFill>
                <a:latin typeface="Calibri"/>
                <a:ea typeface="Calibri"/>
                <a:cs typeface="Calibri"/>
                <a:sym typeface="Calibri"/>
              </a:endParaRPr>
            </a:p>
          </p:txBody>
        </p:sp>
      </p:grpSp>
      <p:sp>
        <p:nvSpPr>
          <p:cNvPr id="799" name="Google Shape;799;p55"/>
          <p:cNvSpPr txBox="1"/>
          <p:nvPr/>
        </p:nvSpPr>
        <p:spPr>
          <a:xfrm>
            <a:off x="1280763" y="741108"/>
            <a:ext cx="9063600" cy="1077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99">
                <a:solidFill>
                  <a:srgbClr val="4C6FBF"/>
                </a:solidFill>
                <a:latin typeface="Do Hyeon"/>
                <a:ea typeface="Do Hyeon"/>
                <a:cs typeface="Do Hyeon"/>
                <a:sym typeface="Do Hyeon"/>
              </a:rPr>
              <a:t>Front-End</a:t>
            </a:r>
            <a:endParaRPr sz="6999">
              <a:solidFill>
                <a:srgbClr val="4C6FBF"/>
              </a:solidFill>
              <a:latin typeface="Do Hyeon"/>
              <a:ea typeface="Do Hyeon"/>
              <a:cs typeface="Do Hyeon"/>
              <a:sym typeface="Do Hyeon"/>
            </a:endParaRPr>
          </a:p>
        </p:txBody>
      </p:sp>
      <p:sp>
        <p:nvSpPr>
          <p:cNvPr id="800" name="Google Shape;800;p55"/>
          <p:cNvSpPr txBox="1"/>
          <p:nvPr/>
        </p:nvSpPr>
        <p:spPr>
          <a:xfrm>
            <a:off x="1179563" y="2409944"/>
            <a:ext cx="43488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1200"/>
              </a:spcBef>
              <a:spcAft>
                <a:spcPts val="1200"/>
              </a:spcAft>
              <a:buNone/>
            </a:pPr>
            <a:r>
              <a:rPr lang="en-US" sz="3000">
                <a:solidFill>
                  <a:schemeClr val="dk1"/>
                </a:solidFill>
                <a:latin typeface="Do Hyeon"/>
                <a:ea typeface="Do Hyeon"/>
                <a:cs typeface="Do Hyeon"/>
                <a:sym typeface="Do Hyeon"/>
              </a:rPr>
              <a:t>Redux, Redux Toolkit </a:t>
            </a:r>
            <a:endParaRPr sz="1800">
              <a:solidFill>
                <a:srgbClr val="4C6FBF"/>
              </a:solidFill>
              <a:latin typeface="Do Hyeon"/>
              <a:ea typeface="Do Hyeon"/>
              <a:cs typeface="Do Hyeon"/>
              <a:sym typeface="Do Hyeon"/>
            </a:endParaRPr>
          </a:p>
        </p:txBody>
      </p:sp>
      <p:sp>
        <p:nvSpPr>
          <p:cNvPr id="801" name="Google Shape;801;p55"/>
          <p:cNvSpPr txBox="1"/>
          <p:nvPr/>
        </p:nvSpPr>
        <p:spPr>
          <a:xfrm>
            <a:off x="4906638" y="2409944"/>
            <a:ext cx="72402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3000">
                <a:solidFill>
                  <a:schemeClr val="dk1"/>
                </a:solidFill>
                <a:latin typeface="Do Hyeon"/>
                <a:ea typeface="Do Hyeon"/>
                <a:cs typeface="Do Hyeon"/>
                <a:sym typeface="Do Hyeon"/>
              </a:rPr>
              <a:t>Material-UI (MUI), Tailwind CSS</a:t>
            </a:r>
            <a:endParaRPr sz="3000">
              <a:solidFill>
                <a:schemeClr val="dk1"/>
              </a:solidFill>
              <a:latin typeface="Do Hyeon"/>
              <a:ea typeface="Do Hyeon"/>
              <a:cs typeface="Do Hyeon"/>
              <a:sym typeface="Do Hyeon"/>
            </a:endParaRPr>
          </a:p>
        </p:txBody>
      </p:sp>
      <p:sp>
        <p:nvSpPr>
          <p:cNvPr id="802" name="Google Shape;802;p55"/>
          <p:cNvSpPr txBox="1"/>
          <p:nvPr/>
        </p:nvSpPr>
        <p:spPr>
          <a:xfrm>
            <a:off x="11849288" y="2409944"/>
            <a:ext cx="5294700" cy="646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US" sz="3000">
                <a:solidFill>
                  <a:schemeClr val="dk1"/>
                </a:solidFill>
                <a:latin typeface="Do Hyeon"/>
                <a:ea typeface="Do Hyeon"/>
                <a:cs typeface="Do Hyeon"/>
                <a:sym typeface="Do Hyeon"/>
              </a:rPr>
              <a:t>Highcharts, Recharts</a:t>
            </a:r>
            <a:endParaRPr sz="3000">
              <a:solidFill>
                <a:schemeClr val="dk1"/>
              </a:solidFill>
              <a:latin typeface="Do Hyeon"/>
              <a:ea typeface="Do Hyeon"/>
              <a:cs typeface="Do Hyeon"/>
              <a:sym typeface="Do Hyeon"/>
            </a:endParaRPr>
          </a:p>
        </p:txBody>
      </p:sp>
      <p:sp>
        <p:nvSpPr>
          <p:cNvPr id="803" name="Google Shape;803;p55"/>
          <p:cNvSpPr txBox="1"/>
          <p:nvPr/>
        </p:nvSpPr>
        <p:spPr>
          <a:xfrm>
            <a:off x="7026738" y="2032744"/>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4C6FBF"/>
                </a:solidFill>
                <a:latin typeface="Do Hyeon"/>
                <a:ea typeface="Do Hyeon"/>
                <a:cs typeface="Do Hyeon"/>
                <a:sym typeface="Do Hyeon"/>
              </a:rPr>
              <a:t>빠른 CSS 구현</a:t>
            </a:r>
            <a:endParaRPr sz="2000">
              <a:solidFill>
                <a:srgbClr val="4C6FBF"/>
              </a:solidFill>
              <a:latin typeface="Do Hyeon"/>
              <a:ea typeface="Do Hyeon"/>
              <a:cs typeface="Do Hyeon"/>
              <a:sym typeface="Do Hyeon"/>
            </a:endParaRPr>
          </a:p>
        </p:txBody>
      </p:sp>
      <p:sp>
        <p:nvSpPr>
          <p:cNvPr id="804" name="Google Shape;804;p55"/>
          <p:cNvSpPr txBox="1"/>
          <p:nvPr/>
        </p:nvSpPr>
        <p:spPr>
          <a:xfrm>
            <a:off x="12996638" y="2032744"/>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4C6FBF"/>
                </a:solidFill>
                <a:latin typeface="Do Hyeon"/>
                <a:ea typeface="Do Hyeon"/>
                <a:cs typeface="Do Hyeon"/>
                <a:sym typeface="Do Hyeon"/>
              </a:rPr>
              <a:t>차트 및 그래프 생성</a:t>
            </a:r>
            <a:endParaRPr sz="2000">
              <a:solidFill>
                <a:srgbClr val="4C6FBF"/>
              </a:solidFill>
              <a:latin typeface="Do Hyeon"/>
              <a:ea typeface="Do Hyeon"/>
              <a:cs typeface="Do Hyeon"/>
              <a:sym typeface="Do Hyeon"/>
            </a:endParaRPr>
          </a:p>
        </p:txBody>
      </p:sp>
      <p:sp>
        <p:nvSpPr>
          <p:cNvPr id="805" name="Google Shape;805;p55"/>
          <p:cNvSpPr txBox="1"/>
          <p:nvPr/>
        </p:nvSpPr>
        <p:spPr>
          <a:xfrm>
            <a:off x="1423763" y="6705200"/>
            <a:ext cx="3860400" cy="27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700">
                <a:solidFill>
                  <a:schemeClr val="dk1"/>
                </a:solidFill>
                <a:latin typeface="Do Hyeon"/>
                <a:ea typeface="Do Hyeon"/>
                <a:cs typeface="Do Hyeon"/>
                <a:sym typeface="Do Hyeon"/>
              </a:rPr>
              <a:t>도입이유: </a:t>
            </a:r>
            <a:endParaRPr sz="1700">
              <a:solidFill>
                <a:schemeClr val="dk1"/>
              </a:solidFill>
              <a:latin typeface="Do Hyeon"/>
              <a:ea typeface="Do Hyeon"/>
              <a:cs typeface="Do Hyeon"/>
              <a:sym typeface="Do Hyeon"/>
            </a:endParaRPr>
          </a:p>
          <a:p>
            <a:pPr indent="-336550" lvl="0" marL="457200" rtl="0" algn="l">
              <a:lnSpc>
                <a:spcPct val="115000"/>
              </a:lnSpc>
              <a:spcBef>
                <a:spcPts val="120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동일한 필터가 여러 컴포넌트에서 공통으로 사용됨 </a:t>
            </a:r>
            <a:endParaRPr sz="1700">
              <a:solidFill>
                <a:schemeClr val="dk1"/>
              </a:solidFill>
              <a:latin typeface="Do Hyeon"/>
              <a:ea typeface="Do Hyeon"/>
              <a:cs typeface="Do Hyeon"/>
              <a:sym typeface="Do Hyeon"/>
            </a:endParaRPr>
          </a:p>
          <a:p>
            <a:pPr indent="0" lvl="0" marL="0" rtl="0" algn="l">
              <a:lnSpc>
                <a:spcPct val="115000"/>
              </a:lnSpc>
              <a:spcBef>
                <a:spcPts val="1200"/>
              </a:spcBef>
              <a:spcAft>
                <a:spcPts val="0"/>
              </a:spcAft>
              <a:buNone/>
            </a:pPr>
            <a:r>
              <a:rPr lang="en-US" sz="1700">
                <a:solidFill>
                  <a:schemeClr val="dk1"/>
                </a:solidFill>
                <a:latin typeface="Do Hyeon"/>
                <a:ea typeface="Do Hyeon"/>
                <a:cs typeface="Do Hyeon"/>
                <a:sym typeface="Do Hyeon"/>
              </a:rPr>
              <a:t>도입효과:</a:t>
            </a:r>
            <a:endParaRPr sz="1700">
              <a:solidFill>
                <a:schemeClr val="dk1"/>
              </a:solidFill>
              <a:latin typeface="Do Hyeon"/>
              <a:ea typeface="Do Hyeon"/>
              <a:cs typeface="Do Hyeon"/>
              <a:sym typeface="Do Hyeon"/>
            </a:endParaRPr>
          </a:p>
          <a:p>
            <a:pPr indent="-336550" lvl="0" marL="457200" rtl="0" algn="l">
              <a:lnSpc>
                <a:spcPct val="115000"/>
              </a:lnSpc>
              <a:spcBef>
                <a:spcPts val="120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Redux 도입으로 데이터 재사용</a:t>
            </a:r>
            <a:br>
              <a:rPr lang="en-US" sz="1700">
                <a:solidFill>
                  <a:schemeClr val="dk1"/>
                </a:solidFill>
                <a:latin typeface="Do Hyeon"/>
                <a:ea typeface="Do Hyeon"/>
                <a:cs typeface="Do Hyeon"/>
                <a:sym typeface="Do Hyeon"/>
              </a:rPr>
            </a:br>
            <a:r>
              <a:rPr lang="en-US" sz="1700">
                <a:solidFill>
                  <a:schemeClr val="dk1"/>
                </a:solidFill>
                <a:latin typeface="Do Hyeon"/>
                <a:ea typeface="Do Hyeon"/>
                <a:cs typeface="Do Hyeon"/>
                <a:sym typeface="Do Hyeon"/>
              </a:rPr>
              <a:t> → 불필요한 로딩 방지</a:t>
            </a:r>
            <a:endParaRPr sz="1700">
              <a:solidFill>
                <a:schemeClr val="dk1"/>
              </a:solidFill>
              <a:latin typeface="Do Hyeon"/>
              <a:ea typeface="Do Hyeon"/>
              <a:cs typeface="Do Hyeon"/>
              <a:sym typeface="Do Hyeon"/>
            </a:endParaRPr>
          </a:p>
          <a:p>
            <a:pPr indent="-336550" lvl="0" marL="457200" rtl="0" algn="l">
              <a:lnSpc>
                <a:spcPct val="115000"/>
              </a:lnSpc>
              <a:spcBef>
                <a:spcPts val="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필터 상태 일관성 유지</a:t>
            </a:r>
            <a:endParaRPr sz="1700">
              <a:solidFill>
                <a:schemeClr val="dk1"/>
              </a:solidFill>
              <a:latin typeface="Do Hyeon"/>
              <a:ea typeface="Do Hyeon"/>
              <a:cs typeface="Do Hyeon"/>
              <a:sym typeface="Do Hyeon"/>
            </a:endParaRPr>
          </a:p>
        </p:txBody>
      </p:sp>
      <p:sp>
        <p:nvSpPr>
          <p:cNvPr id="806" name="Google Shape;806;p55"/>
          <p:cNvSpPr txBox="1"/>
          <p:nvPr/>
        </p:nvSpPr>
        <p:spPr>
          <a:xfrm>
            <a:off x="1144013" y="2032744"/>
            <a:ext cx="4419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4C6FBF"/>
                </a:solidFill>
                <a:latin typeface="Do Hyeon"/>
                <a:ea typeface="Do Hyeon"/>
                <a:cs typeface="Do Hyeon"/>
                <a:sym typeface="Do Hyeon"/>
              </a:rPr>
              <a:t>애플리케이션 상태 중앙 집중식 관리</a:t>
            </a:r>
            <a:endParaRPr sz="2000">
              <a:solidFill>
                <a:srgbClr val="4C6FBF"/>
              </a:solidFill>
              <a:latin typeface="Do Hyeon"/>
              <a:ea typeface="Do Hyeon"/>
              <a:cs typeface="Do Hyeon"/>
              <a:sym typeface="Do Hyeon"/>
            </a:endParaRPr>
          </a:p>
        </p:txBody>
      </p:sp>
      <p:sp>
        <p:nvSpPr>
          <p:cNvPr id="807" name="Google Shape;807;p55"/>
          <p:cNvSpPr txBox="1"/>
          <p:nvPr/>
        </p:nvSpPr>
        <p:spPr>
          <a:xfrm>
            <a:off x="6596538" y="6705200"/>
            <a:ext cx="3860400" cy="2713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700">
                <a:solidFill>
                  <a:schemeClr val="dk1"/>
                </a:solidFill>
                <a:latin typeface="Do Hyeon"/>
                <a:ea typeface="Do Hyeon"/>
                <a:cs typeface="Do Hyeon"/>
                <a:sym typeface="Do Hyeon"/>
              </a:rPr>
              <a:t>도입이유: </a:t>
            </a:r>
            <a:endParaRPr sz="1700">
              <a:solidFill>
                <a:schemeClr val="dk1"/>
              </a:solidFill>
              <a:latin typeface="Do Hyeon"/>
              <a:ea typeface="Do Hyeon"/>
              <a:cs typeface="Do Hyeon"/>
              <a:sym typeface="Do Hyeon"/>
            </a:endParaRPr>
          </a:p>
          <a:p>
            <a:pPr indent="-336550" lvl="0" marL="457200" rtl="0" algn="l">
              <a:lnSpc>
                <a:spcPct val="115000"/>
              </a:lnSpc>
              <a:spcBef>
                <a:spcPts val="120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디자인 없이 진행된 초기 개발</a:t>
            </a:r>
            <a:endParaRPr sz="1700">
              <a:solidFill>
                <a:schemeClr val="dk1"/>
              </a:solidFill>
              <a:latin typeface="Do Hyeon"/>
              <a:ea typeface="Do Hyeon"/>
              <a:cs typeface="Do Hyeon"/>
              <a:sym typeface="Do Hyeon"/>
            </a:endParaRPr>
          </a:p>
          <a:p>
            <a:pPr indent="-336550" lvl="0" marL="457200" rtl="0" algn="l">
              <a:lnSpc>
                <a:spcPct val="115000"/>
              </a:lnSpc>
              <a:spcBef>
                <a:spcPts val="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추후 figma 디자인 ui 제작</a:t>
            </a:r>
            <a:endParaRPr sz="1700">
              <a:solidFill>
                <a:schemeClr val="dk1"/>
              </a:solidFill>
              <a:latin typeface="Do Hyeon"/>
              <a:ea typeface="Do Hyeon"/>
              <a:cs typeface="Do Hyeon"/>
              <a:sym typeface="Do Hyeon"/>
            </a:endParaRPr>
          </a:p>
          <a:p>
            <a:pPr indent="0" lvl="0" marL="0" rtl="0" algn="l">
              <a:lnSpc>
                <a:spcPct val="115000"/>
              </a:lnSpc>
              <a:spcBef>
                <a:spcPts val="1200"/>
              </a:spcBef>
              <a:spcAft>
                <a:spcPts val="0"/>
              </a:spcAft>
              <a:buNone/>
            </a:pPr>
            <a:r>
              <a:rPr lang="en-US" sz="1700">
                <a:solidFill>
                  <a:schemeClr val="dk1"/>
                </a:solidFill>
                <a:latin typeface="Do Hyeon"/>
                <a:ea typeface="Do Hyeon"/>
                <a:cs typeface="Do Hyeon"/>
                <a:sym typeface="Do Hyeon"/>
              </a:rPr>
              <a:t>도입효과:</a:t>
            </a:r>
            <a:endParaRPr sz="1700">
              <a:solidFill>
                <a:schemeClr val="dk1"/>
              </a:solidFill>
              <a:latin typeface="Do Hyeon"/>
              <a:ea typeface="Do Hyeon"/>
              <a:cs typeface="Do Hyeon"/>
              <a:sym typeface="Do Hyeon"/>
            </a:endParaRPr>
          </a:p>
          <a:p>
            <a:pPr indent="-336550" lvl="0" marL="457200" rtl="0" algn="l">
              <a:lnSpc>
                <a:spcPct val="115000"/>
              </a:lnSpc>
              <a:spcBef>
                <a:spcPts val="120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mui 컴포넌트 활용 빠르게 기본 틀 제작 </a:t>
            </a:r>
            <a:endParaRPr sz="1700">
              <a:solidFill>
                <a:schemeClr val="dk1"/>
              </a:solidFill>
              <a:latin typeface="Do Hyeon"/>
              <a:ea typeface="Do Hyeon"/>
              <a:cs typeface="Do Hyeon"/>
              <a:sym typeface="Do Hyeon"/>
            </a:endParaRPr>
          </a:p>
          <a:p>
            <a:pPr indent="-336550" lvl="0" marL="457200" rtl="0" algn="l">
              <a:lnSpc>
                <a:spcPct val="115000"/>
              </a:lnSpc>
              <a:spcBef>
                <a:spcPts val="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figma 플러그인 활용을 위해 Tailwind CSS 도입</a:t>
            </a:r>
            <a:endParaRPr sz="1700">
              <a:solidFill>
                <a:schemeClr val="dk1"/>
              </a:solidFill>
              <a:latin typeface="Do Hyeon"/>
              <a:ea typeface="Do Hyeon"/>
              <a:cs typeface="Do Hyeon"/>
              <a:sym typeface="Do Hyeon"/>
            </a:endParaRPr>
          </a:p>
        </p:txBody>
      </p:sp>
      <p:pic>
        <p:nvPicPr>
          <p:cNvPr id="808" name="Google Shape;808;p55"/>
          <p:cNvPicPr preferRelativeResize="0"/>
          <p:nvPr/>
        </p:nvPicPr>
        <p:blipFill>
          <a:blip r:embed="rId3">
            <a:alphaModFix/>
          </a:blip>
          <a:stretch>
            <a:fillRect/>
          </a:stretch>
        </p:blipFill>
        <p:spPr>
          <a:xfrm>
            <a:off x="13777461" y="4620049"/>
            <a:ext cx="2787949" cy="1688215"/>
          </a:xfrm>
          <a:prstGeom prst="rect">
            <a:avLst/>
          </a:prstGeom>
          <a:noFill/>
          <a:ln>
            <a:noFill/>
          </a:ln>
          <a:effectLst>
            <a:outerShdw blurRad="57150" rotWithShape="0" algn="bl" dir="5400000" dist="19050">
              <a:srgbClr val="000000">
                <a:alpha val="18000"/>
              </a:srgbClr>
            </a:outerShdw>
          </a:effectLst>
        </p:spPr>
      </p:pic>
      <p:pic>
        <p:nvPicPr>
          <p:cNvPr id="809" name="Google Shape;809;p55"/>
          <p:cNvPicPr preferRelativeResize="0"/>
          <p:nvPr/>
        </p:nvPicPr>
        <p:blipFill>
          <a:blip r:embed="rId4">
            <a:alphaModFix/>
          </a:blip>
          <a:stretch>
            <a:fillRect/>
          </a:stretch>
        </p:blipFill>
        <p:spPr>
          <a:xfrm>
            <a:off x="12146839" y="3054123"/>
            <a:ext cx="2787950" cy="1759018"/>
          </a:xfrm>
          <a:prstGeom prst="rect">
            <a:avLst/>
          </a:prstGeom>
          <a:noFill/>
          <a:ln>
            <a:noFill/>
          </a:ln>
          <a:effectLst>
            <a:outerShdw blurRad="57150" rotWithShape="0" algn="bl" dir="5400000" dist="19050">
              <a:srgbClr val="000000">
                <a:alpha val="18000"/>
              </a:srgbClr>
            </a:outerShdw>
          </a:effectLst>
        </p:spPr>
      </p:pic>
      <p:sp>
        <p:nvSpPr>
          <p:cNvPr id="810" name="Google Shape;810;p55"/>
          <p:cNvSpPr txBox="1"/>
          <p:nvPr/>
        </p:nvSpPr>
        <p:spPr>
          <a:xfrm>
            <a:off x="12566438" y="6705200"/>
            <a:ext cx="3860400" cy="241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US" sz="1700">
                <a:solidFill>
                  <a:schemeClr val="dk1"/>
                </a:solidFill>
                <a:latin typeface="Do Hyeon"/>
                <a:ea typeface="Do Hyeon"/>
                <a:cs typeface="Do Hyeon"/>
                <a:sym typeface="Do Hyeon"/>
              </a:rPr>
              <a:t>도입이유: </a:t>
            </a:r>
            <a:endParaRPr sz="1700">
              <a:solidFill>
                <a:schemeClr val="dk1"/>
              </a:solidFill>
              <a:latin typeface="Do Hyeon"/>
              <a:ea typeface="Do Hyeon"/>
              <a:cs typeface="Do Hyeon"/>
              <a:sym typeface="Do Hyeon"/>
            </a:endParaRPr>
          </a:p>
          <a:p>
            <a:pPr indent="-336550" lvl="0" marL="457200" rtl="0" algn="l">
              <a:lnSpc>
                <a:spcPct val="115000"/>
              </a:lnSpc>
              <a:spcBef>
                <a:spcPts val="120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사이트 특성 상 차트와 그래프가 많이 필요</a:t>
            </a:r>
            <a:endParaRPr sz="1700">
              <a:solidFill>
                <a:schemeClr val="dk1"/>
              </a:solidFill>
              <a:latin typeface="Do Hyeon"/>
              <a:ea typeface="Do Hyeon"/>
              <a:cs typeface="Do Hyeon"/>
              <a:sym typeface="Do Hyeon"/>
            </a:endParaRPr>
          </a:p>
          <a:p>
            <a:pPr indent="0" lvl="0" marL="0" rtl="0" algn="l">
              <a:lnSpc>
                <a:spcPct val="115000"/>
              </a:lnSpc>
              <a:spcBef>
                <a:spcPts val="1200"/>
              </a:spcBef>
              <a:spcAft>
                <a:spcPts val="0"/>
              </a:spcAft>
              <a:buNone/>
            </a:pPr>
            <a:r>
              <a:rPr lang="en-US" sz="1700">
                <a:solidFill>
                  <a:schemeClr val="dk1"/>
                </a:solidFill>
                <a:latin typeface="Do Hyeon"/>
                <a:ea typeface="Do Hyeon"/>
                <a:cs typeface="Do Hyeon"/>
                <a:sym typeface="Do Hyeon"/>
              </a:rPr>
              <a:t>도입효과:</a:t>
            </a:r>
            <a:endParaRPr sz="1700">
              <a:solidFill>
                <a:schemeClr val="dk1"/>
              </a:solidFill>
              <a:latin typeface="Do Hyeon"/>
              <a:ea typeface="Do Hyeon"/>
              <a:cs typeface="Do Hyeon"/>
              <a:sym typeface="Do Hyeon"/>
            </a:endParaRPr>
          </a:p>
          <a:p>
            <a:pPr indent="-336550" lvl="0" marL="457200" rtl="0" algn="l">
              <a:lnSpc>
                <a:spcPct val="115000"/>
              </a:lnSpc>
              <a:spcBef>
                <a:spcPts val="120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인터랙티브하고 </a:t>
            </a:r>
            <a:r>
              <a:rPr lang="en-US" sz="1700">
                <a:solidFill>
                  <a:schemeClr val="dk1"/>
                </a:solidFill>
                <a:latin typeface="Do Hyeon"/>
                <a:ea typeface="Do Hyeon"/>
                <a:cs typeface="Do Hyeon"/>
                <a:sym typeface="Do Hyeon"/>
              </a:rPr>
              <a:t>다양한 차트 및 그래프를 생성할 수 있는 </a:t>
            </a:r>
            <a:r>
              <a:rPr lang="en-US" sz="1700">
                <a:solidFill>
                  <a:schemeClr val="dk1"/>
                </a:solidFill>
                <a:latin typeface="Do Hyeon"/>
                <a:ea typeface="Do Hyeon"/>
                <a:cs typeface="Do Hyeon"/>
                <a:sym typeface="Do Hyeon"/>
              </a:rPr>
              <a:t>Highcharts 처음 도입</a:t>
            </a:r>
            <a:endParaRPr sz="1700">
              <a:solidFill>
                <a:schemeClr val="dk1"/>
              </a:solidFill>
              <a:latin typeface="Do Hyeon"/>
              <a:ea typeface="Do Hyeon"/>
              <a:cs typeface="Do Hyeon"/>
              <a:sym typeface="Do Hyeon"/>
            </a:endParaRPr>
          </a:p>
          <a:p>
            <a:pPr indent="-336550" lvl="0" marL="457200" rtl="0" algn="l">
              <a:lnSpc>
                <a:spcPct val="115000"/>
              </a:lnSpc>
              <a:spcBef>
                <a:spcPts val="0"/>
              </a:spcBef>
              <a:spcAft>
                <a:spcPts val="0"/>
              </a:spcAft>
              <a:buClr>
                <a:schemeClr val="dk1"/>
              </a:buClr>
              <a:buSzPts val="1700"/>
              <a:buFont typeface="Do Hyeon"/>
              <a:buChar char="-"/>
            </a:pPr>
            <a:r>
              <a:rPr lang="en-US" sz="1700">
                <a:solidFill>
                  <a:schemeClr val="dk1"/>
                </a:solidFill>
                <a:latin typeface="Do Hyeon"/>
                <a:ea typeface="Do Hyeon"/>
                <a:cs typeface="Do Hyeon"/>
                <a:sym typeface="Do Hyeon"/>
              </a:rPr>
              <a:t>커스터마이징이 용의한 Recharts 도입</a:t>
            </a:r>
            <a:endParaRPr sz="1700">
              <a:solidFill>
                <a:schemeClr val="dk1"/>
              </a:solidFill>
              <a:latin typeface="Do Hyeon"/>
              <a:ea typeface="Do Hyeon"/>
              <a:cs typeface="Do Hyeon"/>
              <a:sym typeface="Do Hyeon"/>
            </a:endParaRPr>
          </a:p>
        </p:txBody>
      </p:sp>
      <p:pic>
        <p:nvPicPr>
          <p:cNvPr id="811" name="Google Shape;811;p55"/>
          <p:cNvPicPr preferRelativeResize="0"/>
          <p:nvPr/>
        </p:nvPicPr>
        <p:blipFill rotWithShape="1">
          <a:blip r:embed="rId5">
            <a:alphaModFix/>
          </a:blip>
          <a:srcRect b="0" l="0" r="0" t="21488"/>
          <a:stretch/>
        </p:blipFill>
        <p:spPr>
          <a:xfrm>
            <a:off x="8167463" y="4271800"/>
            <a:ext cx="2650325" cy="2036475"/>
          </a:xfrm>
          <a:prstGeom prst="rect">
            <a:avLst/>
          </a:prstGeom>
          <a:noFill/>
          <a:ln>
            <a:noFill/>
          </a:ln>
          <a:effectLst>
            <a:outerShdw blurRad="57150" rotWithShape="0" algn="bl" dir="5400000" dist="19050">
              <a:srgbClr val="000000">
                <a:alpha val="18000"/>
              </a:srgbClr>
            </a:outerShdw>
          </a:effectLst>
        </p:spPr>
      </p:pic>
      <p:pic>
        <p:nvPicPr>
          <p:cNvPr id="812" name="Google Shape;812;p55"/>
          <p:cNvPicPr preferRelativeResize="0"/>
          <p:nvPr/>
        </p:nvPicPr>
        <p:blipFill>
          <a:blip r:embed="rId6">
            <a:alphaModFix/>
          </a:blip>
          <a:stretch>
            <a:fillRect/>
          </a:stretch>
        </p:blipFill>
        <p:spPr>
          <a:xfrm>
            <a:off x="6281836" y="3094974"/>
            <a:ext cx="2581833" cy="2208550"/>
          </a:xfrm>
          <a:prstGeom prst="rect">
            <a:avLst/>
          </a:prstGeom>
          <a:noFill/>
          <a:ln>
            <a:noFill/>
          </a:ln>
          <a:effectLst>
            <a:outerShdw blurRad="57150" rotWithShape="0" algn="bl" dir="5400000" dist="19050">
              <a:srgbClr val="000000">
                <a:alpha val="18000"/>
              </a:srgbClr>
            </a:outerShdw>
          </a:effectLst>
        </p:spPr>
      </p:pic>
      <p:pic>
        <p:nvPicPr>
          <p:cNvPr id="813" name="Google Shape;813;p55"/>
          <p:cNvPicPr preferRelativeResize="0"/>
          <p:nvPr/>
        </p:nvPicPr>
        <p:blipFill>
          <a:blip r:embed="rId7">
            <a:alphaModFix/>
          </a:blip>
          <a:stretch>
            <a:fillRect/>
          </a:stretch>
        </p:blipFill>
        <p:spPr>
          <a:xfrm>
            <a:off x="1677490" y="3139400"/>
            <a:ext cx="3352944" cy="3168875"/>
          </a:xfrm>
          <a:prstGeom prst="rect">
            <a:avLst/>
          </a:prstGeom>
          <a:solidFill>
            <a:srgbClr val="FFFFFF"/>
          </a:solidFill>
          <a:ln>
            <a:noFill/>
          </a:ln>
          <a:effectLst>
            <a:outerShdw blurRad="57150" rotWithShape="0" algn="bl" dir="5400000" dist="19050">
              <a:srgbClr val="000000">
                <a:alpha val="18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817" name="Shape 817"/>
        <p:cNvGrpSpPr/>
        <p:nvPr/>
      </p:nvGrpSpPr>
      <p:grpSpPr>
        <a:xfrm>
          <a:off x="0" y="0"/>
          <a:ext cx="0" cy="0"/>
          <a:chOff x="0" y="0"/>
          <a:chExt cx="0" cy="0"/>
        </a:xfrm>
      </p:grpSpPr>
      <p:grpSp>
        <p:nvGrpSpPr>
          <p:cNvPr id="818" name="Google Shape;818;p56"/>
          <p:cNvGrpSpPr/>
          <p:nvPr/>
        </p:nvGrpSpPr>
        <p:grpSpPr>
          <a:xfrm>
            <a:off x="498406" y="353744"/>
            <a:ext cx="17291303" cy="9434909"/>
            <a:chOff x="0" y="-38100"/>
            <a:chExt cx="4554058" cy="2484898"/>
          </a:xfrm>
        </p:grpSpPr>
        <p:sp>
          <p:nvSpPr>
            <p:cNvPr id="819" name="Google Shape;819;p56"/>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21" name="Google Shape;821;p56"/>
          <p:cNvSpPr/>
          <p:nvPr/>
        </p:nvSpPr>
        <p:spPr>
          <a:xfrm>
            <a:off x="527275" y="6918950"/>
            <a:ext cx="17202373" cy="2133986"/>
          </a:xfrm>
          <a:custGeom>
            <a:rect b="b" l="l" r="r" t="t"/>
            <a:pathLst>
              <a:path extrusionOk="0" h="561945" w="4523964">
                <a:moveTo>
                  <a:pt x="0" y="0"/>
                </a:moveTo>
                <a:lnTo>
                  <a:pt x="4523964" y="0"/>
                </a:lnTo>
                <a:lnTo>
                  <a:pt x="4523964" y="561945"/>
                </a:lnTo>
                <a:lnTo>
                  <a:pt x="0" y="561945"/>
                </a:lnTo>
                <a:close/>
              </a:path>
            </a:pathLst>
          </a:custGeom>
          <a:solidFill>
            <a:srgbClr val="B1C9EB"/>
          </a:solidFill>
          <a:ln>
            <a:noFill/>
          </a:ln>
        </p:spPr>
      </p:sp>
      <p:sp>
        <p:nvSpPr>
          <p:cNvPr id="822" name="Google Shape;822;p56"/>
          <p:cNvSpPr txBox="1"/>
          <p:nvPr/>
        </p:nvSpPr>
        <p:spPr>
          <a:xfrm>
            <a:off x="1699518" y="2276975"/>
            <a:ext cx="7660800" cy="30144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8704">
                <a:solidFill>
                  <a:srgbClr val="4C6FBF"/>
                </a:solidFill>
                <a:latin typeface="Do Hyeon"/>
                <a:ea typeface="Do Hyeon"/>
                <a:cs typeface="Do Hyeon"/>
                <a:sym typeface="Do Hyeon"/>
              </a:rPr>
              <a:t>5-4. </a:t>
            </a:r>
            <a:endParaRPr b="1" sz="8704">
              <a:solidFill>
                <a:srgbClr val="4C6FBF"/>
              </a:solidFill>
              <a:latin typeface="Do Hyeon"/>
              <a:ea typeface="Do Hyeon"/>
              <a:cs typeface="Do Hyeon"/>
              <a:sym typeface="Do Hyeon"/>
            </a:endParaRPr>
          </a:p>
          <a:p>
            <a:pPr indent="0" lvl="0" marL="0" rtl="0" algn="l">
              <a:lnSpc>
                <a:spcPct val="125000"/>
              </a:lnSpc>
              <a:spcBef>
                <a:spcPts val="0"/>
              </a:spcBef>
              <a:spcAft>
                <a:spcPts val="0"/>
              </a:spcAft>
              <a:buClr>
                <a:schemeClr val="dk1"/>
              </a:buClr>
              <a:buFont typeface="Arial"/>
              <a:buNone/>
            </a:pPr>
            <a:r>
              <a:rPr b="1" lang="en-US" sz="8704">
                <a:solidFill>
                  <a:srgbClr val="4C6FBF"/>
                </a:solidFill>
                <a:latin typeface="Do Hyeon"/>
                <a:ea typeface="Do Hyeon"/>
                <a:cs typeface="Do Hyeon"/>
                <a:sym typeface="Do Hyeon"/>
              </a:rPr>
              <a:t>배포 &amp; CICD</a:t>
            </a:r>
            <a:endParaRPr>
              <a:latin typeface="Do Hyeon"/>
              <a:ea typeface="Do Hyeon"/>
              <a:cs typeface="Do Hyeon"/>
              <a:sym typeface="Do Hye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826" name="Shape 826"/>
        <p:cNvGrpSpPr/>
        <p:nvPr/>
      </p:nvGrpSpPr>
      <p:grpSpPr>
        <a:xfrm>
          <a:off x="0" y="0"/>
          <a:ext cx="0" cy="0"/>
          <a:chOff x="0" y="0"/>
          <a:chExt cx="0" cy="0"/>
        </a:xfrm>
      </p:grpSpPr>
      <p:grpSp>
        <p:nvGrpSpPr>
          <p:cNvPr id="827" name="Google Shape;827;p57"/>
          <p:cNvGrpSpPr/>
          <p:nvPr/>
        </p:nvGrpSpPr>
        <p:grpSpPr>
          <a:xfrm>
            <a:off x="498356" y="426044"/>
            <a:ext cx="17291303" cy="9434909"/>
            <a:chOff x="0" y="-38100"/>
            <a:chExt cx="4554058" cy="2484898"/>
          </a:xfrm>
        </p:grpSpPr>
        <p:sp>
          <p:nvSpPr>
            <p:cNvPr id="828" name="Google Shape;828;p57"/>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t/>
              </a:r>
              <a:endParaRPr b="1" sz="3000"/>
            </a:p>
          </p:txBody>
        </p:sp>
        <p:sp>
          <p:nvSpPr>
            <p:cNvPr id="829" name="Google Shape;829;p5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1" i="0" sz="3000" u="none" cap="none" strike="noStrike">
                <a:solidFill>
                  <a:schemeClr val="dk1"/>
                </a:solidFill>
                <a:latin typeface="Calibri"/>
                <a:ea typeface="Calibri"/>
                <a:cs typeface="Calibri"/>
                <a:sym typeface="Calibri"/>
              </a:endParaRPr>
            </a:p>
          </p:txBody>
        </p:sp>
      </p:grpSp>
      <p:sp>
        <p:nvSpPr>
          <p:cNvPr id="830" name="Google Shape;830;p57"/>
          <p:cNvSpPr txBox="1"/>
          <p:nvPr/>
        </p:nvSpPr>
        <p:spPr>
          <a:xfrm>
            <a:off x="1430025" y="969175"/>
            <a:ext cx="5294700" cy="10620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6900">
                <a:solidFill>
                  <a:srgbClr val="4C6FBF"/>
                </a:solidFill>
                <a:latin typeface="Do Hyeon"/>
                <a:ea typeface="Do Hyeon"/>
                <a:cs typeface="Do Hyeon"/>
                <a:sym typeface="Do Hyeon"/>
              </a:rPr>
              <a:t>배포 &amp; CICD</a:t>
            </a:r>
            <a:endParaRPr sz="6999">
              <a:solidFill>
                <a:srgbClr val="4C6FBF"/>
              </a:solidFill>
              <a:latin typeface="Do Hyeon"/>
              <a:ea typeface="Do Hyeon"/>
              <a:cs typeface="Do Hyeon"/>
              <a:sym typeface="Do Hyeon"/>
            </a:endParaRPr>
          </a:p>
        </p:txBody>
      </p:sp>
      <p:pic>
        <p:nvPicPr>
          <p:cNvPr id="831" name="Google Shape;831;p57"/>
          <p:cNvPicPr preferRelativeResize="0"/>
          <p:nvPr/>
        </p:nvPicPr>
        <p:blipFill rotWithShape="1">
          <a:blip r:embed="rId3">
            <a:alphaModFix/>
          </a:blip>
          <a:srcRect b="19967" l="0" r="54262" t="23580"/>
          <a:stretch/>
        </p:blipFill>
        <p:spPr>
          <a:xfrm>
            <a:off x="1430025" y="3096725"/>
            <a:ext cx="7804201" cy="4586100"/>
          </a:xfrm>
          <a:prstGeom prst="rect">
            <a:avLst/>
          </a:prstGeom>
          <a:noFill/>
          <a:ln>
            <a:noFill/>
          </a:ln>
        </p:spPr>
      </p:pic>
      <p:sp>
        <p:nvSpPr>
          <p:cNvPr id="832" name="Google Shape;832;p57"/>
          <p:cNvSpPr txBox="1"/>
          <p:nvPr/>
        </p:nvSpPr>
        <p:spPr>
          <a:xfrm>
            <a:off x="10243550" y="3127175"/>
            <a:ext cx="6777900" cy="512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2400">
                <a:latin typeface="Do Hyeon"/>
                <a:ea typeface="Do Hyeon"/>
                <a:cs typeface="Do Hyeon"/>
                <a:sym typeface="Do Hyeon"/>
              </a:rPr>
              <a:t>1. 배포 전략:</a:t>
            </a:r>
            <a:endParaRPr sz="2400">
              <a:latin typeface="Do Hyeon"/>
              <a:ea typeface="Do Hyeon"/>
              <a:cs typeface="Do Hyeon"/>
              <a:sym typeface="Do Hyeon"/>
            </a:endParaRPr>
          </a:p>
          <a:p>
            <a:pPr indent="0" lvl="0" marL="0" rtl="0" algn="l">
              <a:lnSpc>
                <a:spcPct val="115000"/>
              </a:lnSpc>
              <a:spcBef>
                <a:spcPts val="0"/>
              </a:spcBef>
              <a:spcAft>
                <a:spcPts val="0"/>
              </a:spcAft>
              <a:buNone/>
            </a:pPr>
            <a:r>
              <a:rPr lang="en-US" sz="2100">
                <a:latin typeface="Do Hyeon"/>
                <a:ea typeface="Do Hyeon"/>
                <a:cs typeface="Do Hyeon"/>
                <a:sym typeface="Do Hyeon"/>
              </a:rPr>
              <a:t>   - 단일 EC2 인스턴스에 백엔드와 프론트엔드 통합 배포</a:t>
            </a:r>
            <a:endParaRPr sz="2100">
              <a:latin typeface="Do Hyeon"/>
              <a:ea typeface="Do Hyeon"/>
              <a:cs typeface="Do Hyeon"/>
              <a:sym typeface="Do Hyeon"/>
            </a:endParaRPr>
          </a:p>
          <a:p>
            <a:pPr indent="0" lvl="0" marL="0" rtl="0" algn="l">
              <a:lnSpc>
                <a:spcPct val="115000"/>
              </a:lnSpc>
              <a:spcBef>
                <a:spcPts val="0"/>
              </a:spcBef>
              <a:spcAft>
                <a:spcPts val="0"/>
              </a:spcAft>
              <a:buNone/>
            </a:pPr>
            <a:r>
              <a:rPr lang="en-US" sz="2100">
                <a:latin typeface="Do Hyeon"/>
                <a:ea typeface="Do Hyeon"/>
                <a:cs typeface="Do Hyeon"/>
                <a:sym typeface="Do Hyeon"/>
              </a:rPr>
              <a:t>   - GitHub Actions를 활용한 CI/CD 파이프라인 구축</a:t>
            </a:r>
            <a:endParaRPr sz="2100">
              <a:latin typeface="Do Hyeon"/>
              <a:ea typeface="Do Hyeon"/>
              <a:cs typeface="Do Hyeon"/>
              <a:sym typeface="Do Hyeon"/>
            </a:endParaRPr>
          </a:p>
          <a:p>
            <a:pPr indent="0" lvl="0" marL="0" rtl="0" algn="l">
              <a:lnSpc>
                <a:spcPct val="115000"/>
              </a:lnSpc>
              <a:spcBef>
                <a:spcPts val="0"/>
              </a:spcBef>
              <a:spcAft>
                <a:spcPts val="0"/>
              </a:spcAft>
              <a:buNone/>
            </a:pPr>
            <a:r>
              <a:t/>
            </a:r>
            <a:endParaRPr sz="2300">
              <a:latin typeface="Do Hyeon"/>
              <a:ea typeface="Do Hyeon"/>
              <a:cs typeface="Do Hyeon"/>
              <a:sym typeface="Do Hyeon"/>
            </a:endParaRPr>
          </a:p>
          <a:p>
            <a:pPr indent="0" lvl="0" marL="0" rtl="0" algn="l">
              <a:lnSpc>
                <a:spcPct val="115000"/>
              </a:lnSpc>
              <a:spcBef>
                <a:spcPts val="0"/>
              </a:spcBef>
              <a:spcAft>
                <a:spcPts val="0"/>
              </a:spcAft>
              <a:buNone/>
            </a:pPr>
            <a:r>
              <a:rPr lang="en-US" sz="2300">
                <a:latin typeface="Do Hyeon"/>
                <a:ea typeface="Do Hyeon"/>
                <a:cs typeface="Do Hyeon"/>
                <a:sym typeface="Do Hyeon"/>
              </a:rPr>
              <a:t>2. 도입 이유:</a:t>
            </a:r>
            <a:endParaRPr sz="2300">
              <a:latin typeface="Do Hyeon"/>
              <a:ea typeface="Do Hyeon"/>
              <a:cs typeface="Do Hyeon"/>
              <a:sym typeface="Do Hyeon"/>
            </a:endParaRPr>
          </a:p>
          <a:p>
            <a:pPr indent="0" lvl="0" marL="0" rtl="0" algn="l">
              <a:lnSpc>
                <a:spcPct val="115000"/>
              </a:lnSpc>
              <a:spcBef>
                <a:spcPts val="0"/>
              </a:spcBef>
              <a:spcAft>
                <a:spcPts val="0"/>
              </a:spcAft>
              <a:buNone/>
            </a:pPr>
            <a:r>
              <a:rPr lang="en-US" sz="2100">
                <a:latin typeface="Do Hyeon"/>
                <a:ea typeface="Do Hyeon"/>
                <a:cs typeface="Do Hyeon"/>
                <a:sym typeface="Do Hyeon"/>
              </a:rPr>
              <a:t>   - 비용 효율성: 단일 서버로 인프라 비용 절감</a:t>
            </a:r>
            <a:endParaRPr sz="2100">
              <a:latin typeface="Do Hyeon"/>
              <a:ea typeface="Do Hyeon"/>
              <a:cs typeface="Do Hyeon"/>
              <a:sym typeface="Do Hyeon"/>
            </a:endParaRPr>
          </a:p>
          <a:p>
            <a:pPr indent="0" lvl="0" marL="0" rtl="0" algn="l">
              <a:lnSpc>
                <a:spcPct val="115000"/>
              </a:lnSpc>
              <a:spcBef>
                <a:spcPts val="0"/>
              </a:spcBef>
              <a:spcAft>
                <a:spcPts val="0"/>
              </a:spcAft>
              <a:buNone/>
            </a:pPr>
            <a:r>
              <a:rPr lang="en-US" sz="2100">
                <a:latin typeface="Do Hyeon"/>
                <a:ea typeface="Do Hyeon"/>
                <a:cs typeface="Do Hyeon"/>
                <a:sym typeface="Do Hyeon"/>
              </a:rPr>
              <a:t>   - 간편한 관리: 통합 환경으로 유지보수 용이성 증대</a:t>
            </a:r>
            <a:endParaRPr sz="2100">
              <a:latin typeface="Do Hyeon"/>
              <a:ea typeface="Do Hyeon"/>
              <a:cs typeface="Do Hyeon"/>
              <a:sym typeface="Do Hyeon"/>
            </a:endParaRPr>
          </a:p>
          <a:p>
            <a:pPr indent="0" lvl="0" marL="0" rtl="0" algn="l">
              <a:lnSpc>
                <a:spcPct val="115000"/>
              </a:lnSpc>
              <a:spcBef>
                <a:spcPts val="0"/>
              </a:spcBef>
              <a:spcAft>
                <a:spcPts val="0"/>
              </a:spcAft>
              <a:buNone/>
            </a:pPr>
            <a:r>
              <a:rPr lang="en-US" sz="2100">
                <a:latin typeface="Do Hyeon"/>
                <a:ea typeface="Do Hyeon"/>
                <a:cs typeface="Do Hyeon"/>
                <a:sym typeface="Do Hyeon"/>
              </a:rPr>
              <a:t>   - 배포 자동화, 동일 도메인 배포로 CORS 이슈 최소화 등</a:t>
            </a:r>
            <a:endParaRPr sz="2100">
              <a:latin typeface="Do Hyeon"/>
              <a:ea typeface="Do Hyeon"/>
              <a:cs typeface="Do Hyeon"/>
              <a:sym typeface="Do Hyeon"/>
            </a:endParaRPr>
          </a:p>
          <a:p>
            <a:pPr indent="0" lvl="0" marL="0" rtl="0" algn="l">
              <a:lnSpc>
                <a:spcPct val="115000"/>
              </a:lnSpc>
              <a:spcBef>
                <a:spcPts val="0"/>
              </a:spcBef>
              <a:spcAft>
                <a:spcPts val="0"/>
              </a:spcAft>
              <a:buNone/>
            </a:pPr>
            <a:r>
              <a:t/>
            </a:r>
            <a:endParaRPr sz="2100">
              <a:latin typeface="Do Hyeon"/>
              <a:ea typeface="Do Hyeon"/>
              <a:cs typeface="Do Hyeon"/>
              <a:sym typeface="Do Hyeon"/>
            </a:endParaRPr>
          </a:p>
          <a:p>
            <a:pPr indent="0" lvl="0" marL="0" rtl="0" algn="l">
              <a:lnSpc>
                <a:spcPct val="115000"/>
              </a:lnSpc>
              <a:spcBef>
                <a:spcPts val="0"/>
              </a:spcBef>
              <a:spcAft>
                <a:spcPts val="0"/>
              </a:spcAft>
              <a:buNone/>
            </a:pPr>
            <a:r>
              <a:rPr lang="en-US" sz="2300">
                <a:latin typeface="Do Hyeon"/>
                <a:ea typeface="Do Hyeon"/>
                <a:cs typeface="Do Hyeon"/>
                <a:sym typeface="Do Hyeon"/>
              </a:rPr>
              <a:t>3. 워크플로우:</a:t>
            </a:r>
            <a:endParaRPr sz="2300">
              <a:latin typeface="Do Hyeon"/>
              <a:ea typeface="Do Hyeon"/>
              <a:cs typeface="Do Hyeon"/>
              <a:sym typeface="Do Hyeon"/>
            </a:endParaRPr>
          </a:p>
          <a:p>
            <a:pPr indent="0" lvl="0" marL="0" rtl="0" algn="l">
              <a:lnSpc>
                <a:spcPct val="115000"/>
              </a:lnSpc>
              <a:spcBef>
                <a:spcPts val="0"/>
              </a:spcBef>
              <a:spcAft>
                <a:spcPts val="0"/>
              </a:spcAft>
              <a:buNone/>
            </a:pPr>
            <a:r>
              <a:rPr lang="en-US" sz="2100">
                <a:latin typeface="Do Hyeon"/>
                <a:ea typeface="Do Hyeon"/>
                <a:cs typeface="Do Hyeon"/>
                <a:sym typeface="Do Hyeon"/>
              </a:rPr>
              <a:t>   </a:t>
            </a:r>
            <a:r>
              <a:rPr lang="en-US" sz="2100">
                <a:latin typeface="Do Hyeon"/>
                <a:ea typeface="Do Hyeon"/>
                <a:cs typeface="Do Hyeon"/>
                <a:sym typeface="Do Hyeon"/>
              </a:rPr>
              <a:t>코드 푸시/PR → GitHub Actions 트리거</a:t>
            </a:r>
            <a:endParaRPr sz="2100">
              <a:latin typeface="Do Hyeon"/>
              <a:ea typeface="Do Hyeon"/>
              <a:cs typeface="Do Hyeon"/>
              <a:sym typeface="Do Hyeon"/>
            </a:endParaRPr>
          </a:p>
          <a:p>
            <a:pPr indent="0" lvl="0" marL="0" rtl="0" algn="l">
              <a:lnSpc>
                <a:spcPct val="115000"/>
              </a:lnSpc>
              <a:spcBef>
                <a:spcPts val="0"/>
              </a:spcBef>
              <a:spcAft>
                <a:spcPts val="0"/>
              </a:spcAft>
              <a:buNone/>
            </a:pPr>
            <a:r>
              <a:rPr lang="en-US" sz="2100">
                <a:latin typeface="Do Hyeon"/>
                <a:ea typeface="Do Hyeon"/>
                <a:cs typeface="Do Hyeon"/>
                <a:sym typeface="Do Hyeon"/>
              </a:rPr>
              <a:t>   </a:t>
            </a:r>
            <a:r>
              <a:rPr lang="en-US" sz="2100">
                <a:solidFill>
                  <a:schemeClr val="dk1"/>
                </a:solidFill>
                <a:latin typeface="Do Hyeon"/>
                <a:ea typeface="Do Hyeon"/>
                <a:cs typeface="Do Hyeon"/>
                <a:sym typeface="Do Hyeon"/>
              </a:rPr>
              <a:t>→ </a:t>
            </a:r>
            <a:r>
              <a:rPr lang="en-US" sz="2100">
                <a:latin typeface="Do Hyeon"/>
                <a:ea typeface="Do Hyeon"/>
                <a:cs typeface="Do Hyeon"/>
                <a:sym typeface="Do Hyeon"/>
              </a:rPr>
              <a:t>환경 설정 및 의존성 설치  </a:t>
            </a:r>
            <a:r>
              <a:rPr lang="en-US" sz="2100">
                <a:solidFill>
                  <a:schemeClr val="dk1"/>
                </a:solidFill>
                <a:latin typeface="Do Hyeon"/>
                <a:ea typeface="Do Hyeon"/>
                <a:cs typeface="Do Hyeon"/>
                <a:sym typeface="Do Hyeon"/>
              </a:rPr>
              <a:t>→ </a:t>
            </a:r>
            <a:r>
              <a:rPr lang="en-US" sz="2100">
                <a:latin typeface="Do Hyeon"/>
                <a:ea typeface="Do Hyeon"/>
                <a:cs typeface="Do Hyeon"/>
                <a:sym typeface="Do Hyeon"/>
              </a:rPr>
              <a:t>프론트엔드 및 백엔드 빌드</a:t>
            </a:r>
            <a:endParaRPr sz="2100">
              <a:latin typeface="Do Hyeon"/>
              <a:ea typeface="Do Hyeon"/>
              <a:cs typeface="Do Hyeon"/>
              <a:sym typeface="Do Hyeon"/>
            </a:endParaRPr>
          </a:p>
          <a:p>
            <a:pPr indent="0" lvl="0" marL="0" rtl="0" algn="l">
              <a:lnSpc>
                <a:spcPct val="115000"/>
              </a:lnSpc>
              <a:spcBef>
                <a:spcPts val="0"/>
              </a:spcBef>
              <a:spcAft>
                <a:spcPts val="0"/>
              </a:spcAft>
              <a:buNone/>
            </a:pPr>
            <a:r>
              <a:rPr lang="en-US" sz="2100">
                <a:latin typeface="Do Hyeon"/>
                <a:ea typeface="Do Hyeon"/>
                <a:cs typeface="Do Hyeon"/>
                <a:sym typeface="Do Hyeon"/>
              </a:rPr>
              <a:t>   </a:t>
            </a:r>
            <a:r>
              <a:rPr lang="en-US" sz="2100">
                <a:solidFill>
                  <a:schemeClr val="dk1"/>
                </a:solidFill>
                <a:latin typeface="Do Hyeon"/>
                <a:ea typeface="Do Hyeon"/>
                <a:cs typeface="Do Hyeon"/>
                <a:sym typeface="Do Hyeon"/>
              </a:rPr>
              <a:t>→ </a:t>
            </a:r>
            <a:r>
              <a:rPr lang="en-US" sz="2100">
                <a:latin typeface="Do Hyeon"/>
                <a:ea typeface="Do Hyeon"/>
                <a:cs typeface="Do Hyeon"/>
                <a:sym typeface="Do Hyeon"/>
              </a:rPr>
              <a:t>아티팩트 생성 및 S3 업로드 </a:t>
            </a:r>
            <a:r>
              <a:rPr lang="en-US" sz="2100">
                <a:solidFill>
                  <a:schemeClr val="dk1"/>
                </a:solidFill>
                <a:latin typeface="Do Hyeon"/>
                <a:ea typeface="Do Hyeon"/>
                <a:cs typeface="Do Hyeon"/>
                <a:sym typeface="Do Hyeon"/>
              </a:rPr>
              <a:t>→ </a:t>
            </a:r>
            <a:r>
              <a:rPr lang="en-US" sz="2100">
                <a:latin typeface="Do Hyeon"/>
                <a:ea typeface="Do Hyeon"/>
                <a:cs typeface="Do Hyeon"/>
                <a:sym typeface="Do Hyeon"/>
              </a:rPr>
              <a:t>CodeDeploy를 통한 EC2 배포</a:t>
            </a:r>
            <a:endParaRPr sz="2100">
              <a:latin typeface="Do Hyeon"/>
              <a:ea typeface="Do Hyeon"/>
              <a:cs typeface="Do Hyeon"/>
              <a:sym typeface="Do Hyeon"/>
            </a:endParaRPr>
          </a:p>
        </p:txBody>
      </p:sp>
      <p:sp>
        <p:nvSpPr>
          <p:cNvPr id="833" name="Google Shape;833;p57"/>
          <p:cNvSpPr txBox="1"/>
          <p:nvPr/>
        </p:nvSpPr>
        <p:spPr>
          <a:xfrm>
            <a:off x="1520875" y="2263800"/>
            <a:ext cx="13281000" cy="6003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lang="en-US" sz="3900">
                <a:solidFill>
                  <a:schemeClr val="dk1"/>
                </a:solidFill>
                <a:latin typeface="Do Hyeon"/>
                <a:ea typeface="Do Hyeon"/>
                <a:cs typeface="Do Hyeon"/>
                <a:sym typeface="Do Hyeon"/>
              </a:rPr>
              <a:t>프로젝트 배포 및 CI/CD 전략</a:t>
            </a:r>
            <a:endParaRPr sz="3900">
              <a:solidFill>
                <a:schemeClr val="dk1"/>
              </a:solidFill>
              <a:latin typeface="Do Hyeon"/>
              <a:ea typeface="Do Hyeon"/>
              <a:cs typeface="Do Hyeon"/>
              <a:sym typeface="Do Hyeon"/>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837" name="Shape 837"/>
        <p:cNvGrpSpPr/>
        <p:nvPr/>
      </p:nvGrpSpPr>
      <p:grpSpPr>
        <a:xfrm>
          <a:off x="0" y="0"/>
          <a:ext cx="0" cy="0"/>
          <a:chOff x="0" y="0"/>
          <a:chExt cx="0" cy="0"/>
        </a:xfrm>
      </p:grpSpPr>
      <p:grpSp>
        <p:nvGrpSpPr>
          <p:cNvPr id="838" name="Google Shape;838;p58"/>
          <p:cNvGrpSpPr/>
          <p:nvPr/>
        </p:nvGrpSpPr>
        <p:grpSpPr>
          <a:xfrm>
            <a:off x="498406" y="353744"/>
            <a:ext cx="17291303" cy="9434909"/>
            <a:chOff x="0" y="-38100"/>
            <a:chExt cx="4554058" cy="2484898"/>
          </a:xfrm>
        </p:grpSpPr>
        <p:sp>
          <p:nvSpPr>
            <p:cNvPr id="839" name="Google Shape;839;p58"/>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8"/>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41" name="Google Shape;841;p58"/>
          <p:cNvSpPr/>
          <p:nvPr/>
        </p:nvSpPr>
        <p:spPr>
          <a:xfrm>
            <a:off x="527275" y="6918950"/>
            <a:ext cx="17202373" cy="2133986"/>
          </a:xfrm>
          <a:custGeom>
            <a:rect b="b" l="l" r="r" t="t"/>
            <a:pathLst>
              <a:path extrusionOk="0" h="561945" w="4523964">
                <a:moveTo>
                  <a:pt x="0" y="0"/>
                </a:moveTo>
                <a:lnTo>
                  <a:pt x="4523964" y="0"/>
                </a:lnTo>
                <a:lnTo>
                  <a:pt x="4523964" y="561945"/>
                </a:lnTo>
                <a:lnTo>
                  <a:pt x="0" y="561945"/>
                </a:lnTo>
                <a:close/>
              </a:path>
            </a:pathLst>
          </a:custGeom>
          <a:solidFill>
            <a:srgbClr val="B1C9EB"/>
          </a:solidFill>
          <a:ln>
            <a:noFill/>
          </a:ln>
        </p:spPr>
      </p:sp>
      <p:sp>
        <p:nvSpPr>
          <p:cNvPr id="842" name="Google Shape;842;p58"/>
          <p:cNvSpPr txBox="1"/>
          <p:nvPr/>
        </p:nvSpPr>
        <p:spPr>
          <a:xfrm>
            <a:off x="1699518" y="2276975"/>
            <a:ext cx="7660800" cy="30144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8704">
                <a:solidFill>
                  <a:srgbClr val="4C6FBF"/>
                </a:solidFill>
                <a:latin typeface="Do Hyeon"/>
                <a:ea typeface="Do Hyeon"/>
                <a:cs typeface="Do Hyeon"/>
                <a:sym typeface="Do Hyeon"/>
              </a:rPr>
              <a:t>5-5. </a:t>
            </a:r>
            <a:endParaRPr b="1" sz="8704">
              <a:solidFill>
                <a:srgbClr val="4C6FBF"/>
              </a:solidFill>
              <a:latin typeface="Do Hyeon"/>
              <a:ea typeface="Do Hyeon"/>
              <a:cs typeface="Do Hyeon"/>
              <a:sym typeface="Do Hyeon"/>
            </a:endParaRPr>
          </a:p>
          <a:p>
            <a:pPr indent="0" lvl="0" marL="0" marR="0" rtl="0" algn="l">
              <a:lnSpc>
                <a:spcPct val="125000"/>
              </a:lnSpc>
              <a:spcBef>
                <a:spcPts val="0"/>
              </a:spcBef>
              <a:spcAft>
                <a:spcPts val="0"/>
              </a:spcAft>
              <a:buNone/>
            </a:pPr>
            <a:r>
              <a:rPr b="1" lang="en-US" sz="8704">
                <a:solidFill>
                  <a:srgbClr val="4C6FBF"/>
                </a:solidFill>
                <a:latin typeface="Do Hyeon"/>
                <a:ea typeface="Do Hyeon"/>
                <a:cs typeface="Do Hyeon"/>
                <a:sym typeface="Do Hyeon"/>
              </a:rPr>
              <a:t>트러블슈팅 해결</a:t>
            </a:r>
            <a:endParaRPr>
              <a:latin typeface="Do Hyeon"/>
              <a:ea typeface="Do Hyeon"/>
              <a:cs typeface="Do Hyeon"/>
              <a:sym typeface="Do Hyeon"/>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846" name="Shape 846"/>
        <p:cNvGrpSpPr/>
        <p:nvPr/>
      </p:nvGrpSpPr>
      <p:grpSpPr>
        <a:xfrm>
          <a:off x="0" y="0"/>
          <a:ext cx="0" cy="0"/>
          <a:chOff x="0" y="0"/>
          <a:chExt cx="0" cy="0"/>
        </a:xfrm>
      </p:grpSpPr>
      <p:grpSp>
        <p:nvGrpSpPr>
          <p:cNvPr id="847" name="Google Shape;847;p59"/>
          <p:cNvGrpSpPr/>
          <p:nvPr/>
        </p:nvGrpSpPr>
        <p:grpSpPr>
          <a:xfrm>
            <a:off x="498356" y="353744"/>
            <a:ext cx="17291303" cy="9434909"/>
            <a:chOff x="0" y="-38100"/>
            <a:chExt cx="4554058" cy="2484898"/>
          </a:xfrm>
        </p:grpSpPr>
        <p:sp>
          <p:nvSpPr>
            <p:cNvPr id="848" name="Google Shape;848;p59"/>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9"/>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50" name="Google Shape;850;p59"/>
          <p:cNvSpPr txBox="1"/>
          <p:nvPr/>
        </p:nvSpPr>
        <p:spPr>
          <a:xfrm>
            <a:off x="13459758" y="6347374"/>
            <a:ext cx="2935709" cy="561975"/>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b="0" i="0" lang="en-US" sz="3699" u="none" cap="none" strike="noStrike">
                <a:solidFill>
                  <a:srgbClr val="4C6FBF"/>
                </a:solidFill>
                <a:latin typeface="Heebo Black"/>
                <a:ea typeface="Heebo Black"/>
                <a:cs typeface="Heebo Black"/>
                <a:sym typeface="Heebo Black"/>
              </a:rPr>
              <a:t>THREATS</a:t>
            </a:r>
            <a:endParaRPr/>
          </a:p>
        </p:txBody>
      </p:sp>
      <p:sp>
        <p:nvSpPr>
          <p:cNvPr id="851" name="Google Shape;851;p59"/>
          <p:cNvSpPr txBox="1"/>
          <p:nvPr/>
        </p:nvSpPr>
        <p:spPr>
          <a:xfrm>
            <a:off x="12719868" y="7059660"/>
            <a:ext cx="4415400" cy="17325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2297" u="none" cap="none" strike="noStrike">
                <a:solidFill>
                  <a:srgbClr val="000000"/>
                </a:solidFill>
                <a:latin typeface="Heebo"/>
                <a:ea typeface="Heebo"/>
                <a:cs typeface="Heebo"/>
                <a:sym typeface="Heebo"/>
              </a:rPr>
              <a:t>What are the blockers</a:t>
            </a:r>
            <a:endParaRPr/>
          </a:p>
          <a:p>
            <a:pPr indent="0" lvl="0" marL="0" marR="0" rtl="0" algn="ctr">
              <a:lnSpc>
                <a:spcPct val="130000"/>
              </a:lnSpc>
              <a:spcBef>
                <a:spcPts val="0"/>
              </a:spcBef>
              <a:spcAft>
                <a:spcPts val="0"/>
              </a:spcAft>
              <a:buNone/>
            </a:pPr>
            <a:r>
              <a:rPr b="0" i="0" lang="en-US" sz="2297" u="none" cap="none" strike="noStrike">
                <a:solidFill>
                  <a:srgbClr val="000000"/>
                </a:solidFill>
                <a:latin typeface="Heebo"/>
                <a:ea typeface="Heebo"/>
                <a:cs typeface="Heebo"/>
                <a:sym typeface="Heebo"/>
              </a:rPr>
              <a:t>you're facing? </a:t>
            </a:r>
            <a:endParaRPr/>
          </a:p>
          <a:p>
            <a:pPr indent="0" lvl="0" marL="0" marR="0" rtl="0" algn="ctr">
              <a:lnSpc>
                <a:spcPct val="130000"/>
              </a:lnSpc>
              <a:spcBef>
                <a:spcPts val="0"/>
              </a:spcBef>
              <a:spcAft>
                <a:spcPts val="0"/>
              </a:spcAft>
              <a:buNone/>
            </a:pPr>
            <a:r>
              <a:rPr b="0" i="0" lang="en-US" sz="2297" u="none" cap="none" strike="noStrike">
                <a:solidFill>
                  <a:srgbClr val="000000"/>
                </a:solidFill>
                <a:latin typeface="Heebo"/>
                <a:ea typeface="Heebo"/>
                <a:cs typeface="Heebo"/>
                <a:sym typeface="Heebo"/>
              </a:rPr>
              <a:t>What are factors outside</a:t>
            </a:r>
            <a:endParaRPr/>
          </a:p>
          <a:p>
            <a:pPr indent="0" lvl="1" marL="0" marR="0" rtl="0" algn="ctr">
              <a:lnSpc>
                <a:spcPct val="130000"/>
              </a:lnSpc>
              <a:spcBef>
                <a:spcPts val="0"/>
              </a:spcBef>
              <a:spcAft>
                <a:spcPts val="0"/>
              </a:spcAft>
              <a:buNone/>
            </a:pPr>
            <a:r>
              <a:rPr b="0" i="0" lang="en-US" sz="2297" u="none" cap="none" strike="noStrike">
                <a:solidFill>
                  <a:srgbClr val="000000"/>
                </a:solidFill>
                <a:latin typeface="Heebo"/>
                <a:ea typeface="Heebo"/>
                <a:cs typeface="Heebo"/>
                <a:sym typeface="Heebo"/>
              </a:rPr>
              <a:t>of your control?</a:t>
            </a:r>
            <a:endParaRPr/>
          </a:p>
        </p:txBody>
      </p:sp>
      <p:sp>
        <p:nvSpPr>
          <p:cNvPr id="852" name="Google Shape;852;p59"/>
          <p:cNvSpPr txBox="1"/>
          <p:nvPr/>
        </p:nvSpPr>
        <p:spPr>
          <a:xfrm>
            <a:off x="2937445" y="1328033"/>
            <a:ext cx="845100" cy="2154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t/>
            </a:r>
            <a:endParaRPr/>
          </a:p>
        </p:txBody>
      </p:sp>
      <p:sp>
        <p:nvSpPr>
          <p:cNvPr id="853" name="Google Shape;853;p59"/>
          <p:cNvSpPr txBox="1"/>
          <p:nvPr/>
        </p:nvSpPr>
        <p:spPr>
          <a:xfrm>
            <a:off x="2937445" y="5241274"/>
            <a:ext cx="845100" cy="2154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t/>
            </a:r>
            <a:endParaRPr/>
          </a:p>
        </p:txBody>
      </p:sp>
      <p:sp>
        <p:nvSpPr>
          <p:cNvPr id="854" name="Google Shape;854;p59"/>
          <p:cNvSpPr txBox="1"/>
          <p:nvPr/>
        </p:nvSpPr>
        <p:spPr>
          <a:xfrm>
            <a:off x="4968951" y="8174225"/>
            <a:ext cx="3627900" cy="38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2500">
                <a:solidFill>
                  <a:srgbClr val="4C6FBF"/>
                </a:solidFill>
                <a:latin typeface="Heebo Black"/>
                <a:ea typeface="Heebo Black"/>
                <a:cs typeface="Heebo Black"/>
                <a:sym typeface="Heebo Black"/>
              </a:rPr>
              <a:t>EunSeo Choi</a:t>
            </a:r>
            <a:endParaRPr sz="2500"/>
          </a:p>
        </p:txBody>
      </p:sp>
      <p:sp>
        <p:nvSpPr>
          <p:cNvPr id="855" name="Google Shape;855;p59"/>
          <p:cNvSpPr txBox="1"/>
          <p:nvPr/>
        </p:nvSpPr>
        <p:spPr>
          <a:xfrm>
            <a:off x="676550" y="667250"/>
            <a:ext cx="6257400" cy="11082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en-US" sz="6000">
                <a:solidFill>
                  <a:srgbClr val="4C6FBF"/>
                </a:solidFill>
                <a:latin typeface="Do Hyeon"/>
                <a:ea typeface="Do Hyeon"/>
                <a:cs typeface="Do Hyeon"/>
                <a:sym typeface="Do Hyeon"/>
              </a:rPr>
              <a:t>트러블슈팅 해결</a:t>
            </a:r>
            <a:endParaRPr sz="6000"/>
          </a:p>
        </p:txBody>
      </p:sp>
      <p:sp>
        <p:nvSpPr>
          <p:cNvPr id="856" name="Google Shape;856;p59"/>
          <p:cNvSpPr/>
          <p:nvPr/>
        </p:nvSpPr>
        <p:spPr>
          <a:xfrm>
            <a:off x="752425" y="5904300"/>
            <a:ext cx="4520100" cy="3204000"/>
          </a:xfrm>
          <a:prstGeom prst="wedgeRoundRectCallout">
            <a:avLst>
              <a:gd fmla="val 68222" name="adj1"/>
              <a:gd fmla="val 224" name="adj2"/>
              <a:gd fmla="val 0" name="adj3"/>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57" name="Google Shape;857;p59"/>
          <p:cNvSpPr/>
          <p:nvPr/>
        </p:nvSpPr>
        <p:spPr>
          <a:xfrm>
            <a:off x="13459750" y="1929950"/>
            <a:ext cx="4046400" cy="2591100"/>
          </a:xfrm>
          <a:prstGeom prst="wedgeRoundRectCallout">
            <a:avLst>
              <a:gd fmla="val -52813" name="adj1"/>
              <a:gd fmla="val 64666" name="adj2"/>
              <a:gd fmla="val 0" name="adj3"/>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58" name="Google Shape;858;p59"/>
          <p:cNvSpPr/>
          <p:nvPr/>
        </p:nvSpPr>
        <p:spPr>
          <a:xfrm>
            <a:off x="13304938" y="6347375"/>
            <a:ext cx="4201200" cy="2829300"/>
          </a:xfrm>
          <a:prstGeom prst="wedgeRoundRectCallout">
            <a:avLst>
              <a:gd fmla="val -65990" name="adj1"/>
              <a:gd fmla="val 1809" name="adj2"/>
              <a:gd fmla="val 0" name="adj3"/>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59" name="Google Shape;859;p59"/>
          <p:cNvSpPr txBox="1"/>
          <p:nvPr/>
        </p:nvSpPr>
        <p:spPr>
          <a:xfrm>
            <a:off x="1272100" y="2333225"/>
            <a:ext cx="293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860" name="Google Shape;860;p59"/>
          <p:cNvSpPr txBox="1"/>
          <p:nvPr/>
        </p:nvSpPr>
        <p:spPr>
          <a:xfrm>
            <a:off x="5272625" y="1851925"/>
            <a:ext cx="2660100" cy="38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2500">
                <a:solidFill>
                  <a:srgbClr val="4C6FBF"/>
                </a:solidFill>
                <a:latin typeface="Heebo Black"/>
                <a:ea typeface="Heebo Black"/>
                <a:cs typeface="Heebo Black"/>
                <a:sym typeface="Heebo Black"/>
              </a:rPr>
              <a:t>BoGyeong Kim</a:t>
            </a:r>
            <a:endParaRPr sz="2500"/>
          </a:p>
        </p:txBody>
      </p:sp>
      <p:sp>
        <p:nvSpPr>
          <p:cNvPr id="861" name="Google Shape;861;p59"/>
          <p:cNvSpPr txBox="1"/>
          <p:nvPr/>
        </p:nvSpPr>
        <p:spPr>
          <a:xfrm>
            <a:off x="10549300" y="1851925"/>
            <a:ext cx="2935800" cy="38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2500">
                <a:solidFill>
                  <a:srgbClr val="4C6FBF"/>
                </a:solidFill>
                <a:latin typeface="Heebo Black"/>
                <a:ea typeface="Heebo Black"/>
                <a:cs typeface="Heebo Black"/>
                <a:sym typeface="Heebo Black"/>
              </a:rPr>
              <a:t>SoYeong Yun</a:t>
            </a:r>
            <a:endParaRPr sz="2500"/>
          </a:p>
        </p:txBody>
      </p:sp>
      <p:sp>
        <p:nvSpPr>
          <p:cNvPr id="862" name="Google Shape;862;p59"/>
          <p:cNvSpPr txBox="1"/>
          <p:nvPr/>
        </p:nvSpPr>
        <p:spPr>
          <a:xfrm>
            <a:off x="13644475" y="2091850"/>
            <a:ext cx="37458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1700">
                <a:solidFill>
                  <a:schemeClr val="dk1"/>
                </a:solidFill>
                <a:latin typeface="Do Hyeon"/>
                <a:ea typeface="Do Hyeon"/>
                <a:cs typeface="Do Hyeon"/>
                <a:sym typeface="Do Hyeon"/>
              </a:rPr>
              <a:t>안되는 건 없다</a:t>
            </a:r>
            <a:endParaRPr b="1" sz="1700">
              <a:solidFill>
                <a:schemeClr val="dk1"/>
              </a:solidFill>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500">
              <a:solidFill>
                <a:schemeClr val="dk1"/>
              </a:solidFill>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rPr lang="en-US" sz="1500">
                <a:solidFill>
                  <a:schemeClr val="dk1"/>
                </a:solidFill>
                <a:latin typeface="Do Hyeon"/>
                <a:ea typeface="Do Hyeon"/>
                <a:cs typeface="Do Hyeon"/>
                <a:sym typeface="Do Hyeon"/>
              </a:rPr>
              <a:t>문제가 발생하면 바로바로 해결합니다</a:t>
            </a:r>
            <a:endParaRPr sz="1500">
              <a:solidFill>
                <a:schemeClr val="dk1"/>
              </a:solidFill>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500">
              <a:solidFill>
                <a:schemeClr val="dk1"/>
              </a:solidFill>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rPr lang="en-US" sz="1500">
                <a:solidFill>
                  <a:schemeClr val="dk1"/>
                </a:solidFill>
                <a:latin typeface="Do Hyeon"/>
                <a:ea typeface="Do Hyeon"/>
                <a:cs typeface="Do Hyeon"/>
                <a:sym typeface="Do Hyeon"/>
              </a:rPr>
              <a:t>문제 해결을 위해서 새로운 기술을 도입하는 것에 겁먹지 않아요</a:t>
            </a:r>
            <a:endParaRPr sz="1500">
              <a:solidFill>
                <a:schemeClr val="dk1"/>
              </a:solidFill>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t/>
            </a:r>
            <a:endParaRPr sz="1500">
              <a:solidFill>
                <a:schemeClr val="dk1"/>
              </a:solidFill>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rPr lang="en-US" sz="1500">
                <a:solidFill>
                  <a:schemeClr val="dk1"/>
                </a:solidFill>
                <a:latin typeface="Do Hyeon"/>
                <a:ea typeface="Do Hyeon"/>
                <a:cs typeface="Do Hyeon"/>
                <a:sym typeface="Do Hyeon"/>
              </a:rPr>
              <a:t>너무 직진만 해서 정리가 안되는 편! </a:t>
            </a:r>
            <a:endParaRPr sz="1500">
              <a:solidFill>
                <a:schemeClr val="dk1"/>
              </a:solidFill>
              <a:latin typeface="Do Hyeon"/>
              <a:ea typeface="Do Hyeon"/>
              <a:cs typeface="Do Hyeon"/>
              <a:sym typeface="Do Hyeon"/>
            </a:endParaRPr>
          </a:p>
          <a:p>
            <a:pPr indent="0" lvl="0" marL="0" rtl="0" algn="l">
              <a:spcBef>
                <a:spcPts val="0"/>
              </a:spcBef>
              <a:spcAft>
                <a:spcPts val="0"/>
              </a:spcAft>
              <a:buClr>
                <a:schemeClr val="dk1"/>
              </a:buClr>
              <a:buSzPts val="1100"/>
              <a:buFont typeface="Arial"/>
              <a:buNone/>
            </a:pPr>
            <a:r>
              <a:rPr lang="en-US" sz="1500">
                <a:solidFill>
                  <a:schemeClr val="dk1"/>
                </a:solidFill>
                <a:latin typeface="Do Hyeon"/>
                <a:ea typeface="Do Hyeon"/>
                <a:cs typeface="Do Hyeon"/>
                <a:sym typeface="Do Hyeon"/>
              </a:rPr>
              <a:t>이제 체계적으로 관리하고 싶어요</a:t>
            </a:r>
            <a:endParaRPr sz="1500">
              <a:solidFill>
                <a:schemeClr val="dk1"/>
              </a:solidFill>
              <a:latin typeface="Do Hyeon"/>
              <a:ea typeface="Do Hyeon"/>
              <a:cs typeface="Do Hyeon"/>
              <a:sym typeface="Do Hyeon"/>
            </a:endParaRPr>
          </a:p>
        </p:txBody>
      </p:sp>
      <p:sp>
        <p:nvSpPr>
          <p:cNvPr id="863" name="Google Shape;863;p59"/>
          <p:cNvSpPr txBox="1"/>
          <p:nvPr/>
        </p:nvSpPr>
        <p:spPr>
          <a:xfrm>
            <a:off x="942975" y="6197875"/>
            <a:ext cx="4201200" cy="261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US" sz="1900">
                <a:solidFill>
                  <a:srgbClr val="0D0D0D"/>
                </a:solidFill>
                <a:latin typeface="Do Hyeon"/>
                <a:ea typeface="Do Hyeon"/>
                <a:cs typeface="Do Hyeon"/>
                <a:sym typeface="Do Hyeon"/>
              </a:rPr>
              <a:t>DB 구조 개선을 통한 로직 단순화 및 성능 향상</a:t>
            </a:r>
            <a:br>
              <a:rPr lang="en-US" sz="1900">
                <a:solidFill>
                  <a:srgbClr val="0D0D0D"/>
                </a:solidFill>
                <a:latin typeface="Do Hyeon"/>
                <a:ea typeface="Do Hyeon"/>
                <a:cs typeface="Do Hyeon"/>
                <a:sym typeface="Do Hyeon"/>
              </a:rPr>
            </a:br>
            <a:br>
              <a:rPr lang="en-US" sz="1900">
                <a:solidFill>
                  <a:srgbClr val="0D0D0D"/>
                </a:solidFill>
                <a:latin typeface="Do Hyeon"/>
                <a:ea typeface="Do Hyeon"/>
                <a:cs typeface="Do Hyeon"/>
                <a:sym typeface="Do Hyeon"/>
              </a:rPr>
            </a:br>
            <a:r>
              <a:rPr lang="en-US" sz="2000">
                <a:solidFill>
                  <a:srgbClr val="0D0D0D"/>
                </a:solidFill>
                <a:latin typeface="Do Hyeon"/>
                <a:ea typeface="Do Hyeon"/>
                <a:cs typeface="Do Hyeon"/>
                <a:sym typeface="Do Hyeon"/>
              </a:rPr>
              <a:t>DB에 있는 하나의 테이블에 모든 데이터들을 적재해놓고 다수의 api가 이를 공유해 사용하도록 했습니다. 그러나 그 과정에서 로직이 복잡해지고 데이터를 잘 불러오지 못하는 문제가 발생해, 기능별로 각각 테이블을 세분화하여 </a:t>
            </a:r>
            <a:r>
              <a:rPr lang="en-US" sz="2000">
                <a:solidFill>
                  <a:srgbClr val="0D0D0D"/>
                </a:solidFill>
                <a:latin typeface="Do Hyeon"/>
                <a:ea typeface="Do Hyeon"/>
                <a:cs typeface="Do Hyeon"/>
                <a:sym typeface="Do Hyeon"/>
              </a:rPr>
              <a:t>db에 </a:t>
            </a:r>
            <a:r>
              <a:rPr lang="en-US" sz="2000">
                <a:solidFill>
                  <a:srgbClr val="0D0D0D"/>
                </a:solidFill>
                <a:latin typeface="Do Hyeon"/>
                <a:ea typeface="Do Hyeon"/>
                <a:cs typeface="Do Hyeon"/>
                <a:sym typeface="Do Hyeon"/>
              </a:rPr>
              <a:t> 업로드했습니다. </a:t>
            </a:r>
            <a:endParaRPr sz="4000">
              <a:solidFill>
                <a:schemeClr val="dk1"/>
              </a:solidFill>
              <a:latin typeface="Do Hyeon"/>
              <a:ea typeface="Do Hyeon"/>
              <a:cs typeface="Do Hyeon"/>
              <a:sym typeface="Do Hyeon"/>
            </a:endParaRPr>
          </a:p>
        </p:txBody>
      </p:sp>
      <p:sp>
        <p:nvSpPr>
          <p:cNvPr id="864" name="Google Shape;864;p59"/>
          <p:cNvSpPr txBox="1"/>
          <p:nvPr/>
        </p:nvSpPr>
        <p:spPr>
          <a:xfrm>
            <a:off x="13583125" y="6555000"/>
            <a:ext cx="293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트러블 슈팅 문제 - 해결 방법</a:t>
            </a:r>
            <a:endParaRPr sz="3200">
              <a:solidFill>
                <a:schemeClr val="dk1"/>
              </a:solidFill>
              <a:latin typeface="Calibri"/>
              <a:ea typeface="Calibri"/>
              <a:cs typeface="Calibri"/>
              <a:sym typeface="Calibri"/>
            </a:endParaRPr>
          </a:p>
        </p:txBody>
      </p:sp>
      <p:pic>
        <p:nvPicPr>
          <p:cNvPr id="865" name="Google Shape;865;p59"/>
          <p:cNvPicPr preferRelativeResize="0"/>
          <p:nvPr/>
        </p:nvPicPr>
        <p:blipFill>
          <a:blip r:embed="rId3">
            <a:alphaModFix/>
          </a:blip>
          <a:stretch>
            <a:fillRect/>
          </a:stretch>
        </p:blipFill>
        <p:spPr>
          <a:xfrm>
            <a:off x="7584213" y="3747025"/>
            <a:ext cx="3558850" cy="3203875"/>
          </a:xfrm>
          <a:prstGeom prst="rect">
            <a:avLst/>
          </a:prstGeom>
          <a:noFill/>
          <a:ln>
            <a:noFill/>
          </a:ln>
        </p:spPr>
      </p:pic>
      <p:sp>
        <p:nvSpPr>
          <p:cNvPr id="866" name="Google Shape;866;p59"/>
          <p:cNvSpPr txBox="1"/>
          <p:nvPr/>
        </p:nvSpPr>
        <p:spPr>
          <a:xfrm>
            <a:off x="10438300" y="8174225"/>
            <a:ext cx="2660100" cy="38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2500">
                <a:solidFill>
                  <a:srgbClr val="4C6FBF"/>
                </a:solidFill>
                <a:latin typeface="Heebo Black"/>
                <a:ea typeface="Heebo Black"/>
                <a:cs typeface="Heebo Black"/>
                <a:sym typeface="Heebo Black"/>
              </a:rPr>
              <a:t>JeongJea Yoon</a:t>
            </a:r>
            <a:endParaRPr sz="2500"/>
          </a:p>
        </p:txBody>
      </p:sp>
      <p:pic>
        <p:nvPicPr>
          <p:cNvPr id="867" name="Google Shape;867;p59"/>
          <p:cNvPicPr preferRelativeResize="0"/>
          <p:nvPr/>
        </p:nvPicPr>
        <p:blipFill>
          <a:blip r:embed="rId4">
            <a:alphaModFix/>
          </a:blip>
          <a:stretch>
            <a:fillRect/>
          </a:stretch>
        </p:blipFill>
        <p:spPr>
          <a:xfrm>
            <a:off x="10844500" y="2410075"/>
            <a:ext cx="2345400" cy="2345400"/>
          </a:xfrm>
          <a:prstGeom prst="ellipse">
            <a:avLst/>
          </a:prstGeom>
          <a:noFill/>
          <a:ln>
            <a:noFill/>
          </a:ln>
          <a:effectLst>
            <a:outerShdw blurRad="57150" rotWithShape="0" algn="bl" dir="5400000" dist="19050">
              <a:srgbClr val="000000">
                <a:alpha val="50000"/>
              </a:srgbClr>
            </a:outerShdw>
          </a:effectLst>
        </p:spPr>
      </p:pic>
      <p:pic>
        <p:nvPicPr>
          <p:cNvPr id="868" name="Google Shape;868;p59"/>
          <p:cNvPicPr preferRelativeResize="0"/>
          <p:nvPr/>
        </p:nvPicPr>
        <p:blipFill rotWithShape="1">
          <a:blip r:embed="rId5">
            <a:alphaModFix/>
          </a:blip>
          <a:srcRect b="8975" l="3919" r="2315" t="0"/>
          <a:stretch/>
        </p:blipFill>
        <p:spPr>
          <a:xfrm>
            <a:off x="5630622" y="2541137"/>
            <a:ext cx="2352550" cy="2345450"/>
          </a:xfrm>
          <a:prstGeom prst="rect">
            <a:avLst/>
          </a:prstGeom>
          <a:noFill/>
          <a:ln>
            <a:noFill/>
          </a:ln>
        </p:spPr>
      </p:pic>
      <p:pic>
        <p:nvPicPr>
          <p:cNvPr id="869" name="Google Shape;869;p59"/>
          <p:cNvPicPr preferRelativeResize="0"/>
          <p:nvPr/>
        </p:nvPicPr>
        <p:blipFill rotWithShape="1">
          <a:blip r:embed="rId6">
            <a:alphaModFix/>
          </a:blip>
          <a:srcRect b="0" l="0" r="0" t="26551"/>
          <a:stretch/>
        </p:blipFill>
        <p:spPr>
          <a:xfrm>
            <a:off x="5701700" y="5652275"/>
            <a:ext cx="2210400" cy="2242800"/>
          </a:xfrm>
          <a:prstGeom prst="ellipse">
            <a:avLst/>
          </a:prstGeom>
          <a:noFill/>
          <a:ln>
            <a:noFill/>
          </a:ln>
        </p:spPr>
      </p:pic>
      <p:sp>
        <p:nvSpPr>
          <p:cNvPr id="870" name="Google Shape;870;p59"/>
          <p:cNvSpPr/>
          <p:nvPr/>
        </p:nvSpPr>
        <p:spPr>
          <a:xfrm>
            <a:off x="942975" y="2170950"/>
            <a:ext cx="4415400" cy="3285600"/>
          </a:xfrm>
          <a:prstGeom prst="wedgeRoundRectCallout">
            <a:avLst>
              <a:gd fmla="val 65515" name="adj1"/>
              <a:gd fmla="val 29103" name="adj2"/>
              <a:gd fmla="val 0" name="adj3"/>
            </a:avLst>
          </a:prstGeom>
          <a:solidFill>
            <a:schemeClr val="lt1"/>
          </a:solidFill>
          <a:ln cap="flat" cmpd="sng" w="19050">
            <a:solidFill>
              <a:srgbClr val="2E53A8"/>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300">
                <a:latin typeface="Do Hyeon"/>
                <a:ea typeface="Do Hyeon"/>
                <a:cs typeface="Do Hyeon"/>
                <a:sym typeface="Do Hyeon"/>
              </a:rPr>
              <a:t>Local DB에서 aws RDS로 전환!</a:t>
            </a:r>
            <a:endParaRPr b="1" sz="2300">
              <a:latin typeface="Do Hyeon"/>
              <a:ea typeface="Do Hyeon"/>
              <a:cs typeface="Do Hyeon"/>
              <a:sym typeface="Do Hyeon"/>
            </a:endParaRPr>
          </a:p>
          <a:p>
            <a:pPr indent="0" lvl="0" marL="0" rtl="0" algn="just">
              <a:spcBef>
                <a:spcPts val="0"/>
              </a:spcBef>
              <a:spcAft>
                <a:spcPts val="0"/>
              </a:spcAft>
              <a:buNone/>
            </a:pPr>
            <a:r>
              <a:rPr lang="en-US" sz="2000">
                <a:latin typeface="Do Hyeon"/>
                <a:ea typeface="Do Hyeon"/>
                <a:cs typeface="Do Hyeon"/>
                <a:sym typeface="Do Hyeon"/>
              </a:rPr>
              <a:t>초반에는 개발작업을 local DB(MariaDB)를 사용하여, local DB가 있는 컴퓨터가 꺼지거나 다른 네트워크에 있는 경우, local DB에 접속에 어려운 문제를 격었습니다. 팀원들과 상의후 저희는 조금더 수월하게 DB에 접속하고 공유, 개발하고자 충분한 aws RDS비용리서치 후, aws RDS로 전환하여 DB접속 문제를 해결하였습니다!</a:t>
            </a:r>
            <a:endParaRPr sz="2000">
              <a:latin typeface="Do Hyeon"/>
              <a:ea typeface="Do Hyeon"/>
              <a:cs typeface="Do Hyeon"/>
              <a:sym typeface="Do Hyeon"/>
            </a:endParaRPr>
          </a:p>
        </p:txBody>
      </p:sp>
      <p:pic>
        <p:nvPicPr>
          <p:cNvPr id="871" name="Google Shape;871;p59"/>
          <p:cNvPicPr preferRelativeResize="0"/>
          <p:nvPr/>
        </p:nvPicPr>
        <p:blipFill rotWithShape="1">
          <a:blip r:embed="rId7">
            <a:alphaModFix/>
          </a:blip>
          <a:srcRect b="23555" l="0" r="0" t="410"/>
          <a:stretch/>
        </p:blipFill>
        <p:spPr>
          <a:xfrm>
            <a:off x="10786900" y="5525513"/>
            <a:ext cx="2460600" cy="2496300"/>
          </a:xfrm>
          <a:prstGeom prst="ellipse">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grpSp>
        <p:nvGrpSpPr>
          <p:cNvPr id="876" name="Google Shape;876;p60"/>
          <p:cNvGrpSpPr/>
          <p:nvPr/>
        </p:nvGrpSpPr>
        <p:grpSpPr>
          <a:xfrm>
            <a:off x="13149483" y="-36086"/>
            <a:ext cx="10276983" cy="10323048"/>
            <a:chOff x="1813" y="0"/>
            <a:chExt cx="809173" cy="812800"/>
          </a:xfrm>
        </p:grpSpPr>
        <p:sp>
          <p:nvSpPr>
            <p:cNvPr id="877" name="Google Shape;877;p60"/>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9E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60"/>
            <p:cNvSpPr txBox="1"/>
            <p:nvPr/>
          </p:nvSpPr>
          <p:spPr>
            <a:xfrm>
              <a:off x="76200" y="38100"/>
              <a:ext cx="660300" cy="6984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79" name="Google Shape;879;p60"/>
          <p:cNvSpPr txBox="1"/>
          <p:nvPr/>
        </p:nvSpPr>
        <p:spPr>
          <a:xfrm>
            <a:off x="6062275" y="3181350"/>
            <a:ext cx="10833000" cy="46947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9800">
                <a:solidFill>
                  <a:srgbClr val="7B96D4"/>
                </a:solidFill>
                <a:latin typeface="Heebo Black"/>
                <a:ea typeface="Heebo Black"/>
                <a:cs typeface="Heebo Black"/>
                <a:sym typeface="Heebo Black"/>
              </a:rPr>
              <a:t>CONCLUSION</a:t>
            </a:r>
            <a:endParaRPr sz="9800">
              <a:solidFill>
                <a:srgbClr val="7B96D4"/>
              </a:solidFill>
              <a:latin typeface="Heebo Black"/>
              <a:ea typeface="Heebo Black"/>
              <a:cs typeface="Heebo Black"/>
              <a:sym typeface="Heebo Black"/>
            </a:endParaRPr>
          </a:p>
          <a:p>
            <a:pPr indent="0" lvl="0" marL="0" marR="0" rtl="0" algn="l">
              <a:lnSpc>
                <a:spcPct val="100000"/>
              </a:lnSpc>
              <a:spcBef>
                <a:spcPts val="0"/>
              </a:spcBef>
              <a:spcAft>
                <a:spcPts val="0"/>
              </a:spcAft>
              <a:buNone/>
            </a:pPr>
            <a:r>
              <a:t/>
            </a:r>
            <a:endParaRPr sz="1100">
              <a:solidFill>
                <a:srgbClr val="7B96D4"/>
              </a:solidFill>
              <a:latin typeface="Heebo Black"/>
              <a:ea typeface="Heebo Black"/>
              <a:cs typeface="Heebo Black"/>
              <a:sym typeface="Heebo Black"/>
            </a:endParaRPr>
          </a:p>
          <a:p>
            <a:pPr indent="0" lvl="0" marL="0" marR="0" rtl="0" algn="r">
              <a:lnSpc>
                <a:spcPct val="100000"/>
              </a:lnSpc>
              <a:spcBef>
                <a:spcPts val="0"/>
              </a:spcBef>
              <a:spcAft>
                <a:spcPts val="0"/>
              </a:spcAft>
              <a:buNone/>
            </a:pPr>
            <a:r>
              <a:rPr lang="en-US" sz="9800">
                <a:solidFill>
                  <a:srgbClr val="7B96D4"/>
                </a:solidFill>
                <a:latin typeface="Heebo Black"/>
                <a:ea typeface="Heebo Black"/>
                <a:cs typeface="Heebo Black"/>
                <a:sym typeface="Heebo Black"/>
              </a:rPr>
              <a:t>&amp; FUTURE WORK</a:t>
            </a:r>
            <a:endParaRPr sz="9800">
              <a:solidFill>
                <a:srgbClr val="7B96D4"/>
              </a:solidFill>
              <a:latin typeface="Heebo Black"/>
              <a:ea typeface="Heebo Black"/>
              <a:cs typeface="Heebo Black"/>
              <a:sym typeface="Heebo Black"/>
            </a:endParaRPr>
          </a:p>
          <a:p>
            <a:pPr indent="0" lvl="0" marL="0" marR="0" rtl="0" algn="r">
              <a:lnSpc>
                <a:spcPct val="100000"/>
              </a:lnSpc>
              <a:spcBef>
                <a:spcPts val="0"/>
              </a:spcBef>
              <a:spcAft>
                <a:spcPts val="0"/>
              </a:spcAft>
              <a:buNone/>
            </a:pPr>
            <a:r>
              <a:t/>
            </a:r>
            <a:endParaRPr sz="9800">
              <a:solidFill>
                <a:srgbClr val="7B96D4"/>
              </a:solidFill>
              <a:latin typeface="Heebo Black"/>
              <a:ea typeface="Heebo Black"/>
              <a:cs typeface="Heebo Black"/>
              <a:sym typeface="Heebo Black"/>
            </a:endParaRPr>
          </a:p>
        </p:txBody>
      </p:sp>
      <p:sp>
        <p:nvSpPr>
          <p:cNvPr id="880" name="Google Shape;880;p60"/>
          <p:cNvSpPr txBox="1"/>
          <p:nvPr/>
        </p:nvSpPr>
        <p:spPr>
          <a:xfrm>
            <a:off x="4460328" y="7536700"/>
            <a:ext cx="12321900" cy="492600"/>
          </a:xfrm>
          <a:prstGeom prst="rect">
            <a:avLst/>
          </a:prstGeom>
          <a:noFill/>
          <a:ln>
            <a:noFill/>
          </a:ln>
        </p:spPr>
        <p:txBody>
          <a:bodyPr anchorCtr="0" anchor="t" bIns="0" lIns="0" spcFirstLastPara="1" rIns="0" wrap="square" tIns="0">
            <a:spAutoFit/>
          </a:bodyPr>
          <a:lstStyle/>
          <a:p>
            <a:pPr indent="0" lvl="1" marL="0" marR="0" rtl="0" algn="r">
              <a:lnSpc>
                <a:spcPct val="139958"/>
              </a:lnSpc>
              <a:spcBef>
                <a:spcPts val="0"/>
              </a:spcBef>
              <a:spcAft>
                <a:spcPts val="0"/>
              </a:spcAft>
              <a:buNone/>
            </a:pPr>
            <a:r>
              <a:rPr lang="en-US" sz="3200">
                <a:solidFill>
                  <a:srgbClr val="999999"/>
                </a:solidFill>
                <a:latin typeface="Do Hyeon"/>
                <a:ea typeface="Do Hyeon"/>
                <a:cs typeface="Do Hyeon"/>
                <a:sym typeface="Do Hyeon"/>
              </a:rPr>
              <a:t>한계 / 발전 계획  </a:t>
            </a:r>
            <a:endParaRPr sz="2200">
              <a:solidFill>
                <a:srgbClr val="999999"/>
              </a:solidFill>
              <a:latin typeface="Do Hyeon"/>
              <a:ea typeface="Do Hyeon"/>
              <a:cs typeface="Do Hyeon"/>
              <a:sym typeface="Do Hyeon"/>
            </a:endParaRPr>
          </a:p>
        </p:txBody>
      </p:sp>
      <p:sp>
        <p:nvSpPr>
          <p:cNvPr id="881" name="Google Shape;881;p60"/>
          <p:cNvSpPr txBox="1"/>
          <p:nvPr/>
        </p:nvSpPr>
        <p:spPr>
          <a:xfrm>
            <a:off x="11713740" y="933450"/>
            <a:ext cx="5181600" cy="2308800"/>
          </a:xfrm>
          <a:prstGeom prst="rect">
            <a:avLst/>
          </a:prstGeom>
          <a:noFill/>
          <a:ln>
            <a:noFill/>
          </a:ln>
        </p:spPr>
        <p:txBody>
          <a:bodyPr anchorCtr="0" anchor="t" bIns="0" lIns="0" spcFirstLastPara="1" rIns="0" wrap="square" tIns="0">
            <a:spAutoFit/>
          </a:bodyPr>
          <a:lstStyle/>
          <a:p>
            <a:pPr indent="0" lvl="0" marL="0" marR="0" rtl="0" algn="r">
              <a:lnSpc>
                <a:spcPct val="127000"/>
              </a:lnSpc>
              <a:spcBef>
                <a:spcPts val="0"/>
              </a:spcBef>
              <a:spcAft>
                <a:spcPts val="0"/>
              </a:spcAft>
              <a:buNone/>
            </a:pPr>
            <a:r>
              <a:rPr b="0" i="0" lang="en-US" sz="15000" u="none" cap="none" strike="noStrike">
                <a:solidFill>
                  <a:srgbClr val="4C6FBF"/>
                </a:solidFill>
                <a:latin typeface="Heebo Black"/>
                <a:ea typeface="Heebo Black"/>
                <a:cs typeface="Heebo Black"/>
                <a:sym typeface="Heebo Black"/>
              </a:rPr>
              <a:t>0</a:t>
            </a:r>
            <a:r>
              <a:rPr lang="en-US" sz="15000">
                <a:solidFill>
                  <a:srgbClr val="4C6FBF"/>
                </a:solidFill>
                <a:latin typeface="Heebo Black"/>
                <a:ea typeface="Heebo Black"/>
                <a:cs typeface="Heebo Black"/>
                <a:sym typeface="Heebo Black"/>
              </a:rPr>
              <a:t>6</a:t>
            </a:r>
            <a:endParaRPr/>
          </a:p>
        </p:txBody>
      </p:sp>
      <p:sp>
        <p:nvSpPr>
          <p:cNvPr id="882" name="Google Shape;882;p60"/>
          <p:cNvSpPr txBox="1"/>
          <p:nvPr/>
        </p:nvSpPr>
        <p:spPr>
          <a:xfrm>
            <a:off x="10993750" y="6504875"/>
            <a:ext cx="6972600" cy="877500"/>
          </a:xfrm>
          <a:prstGeom prst="rect">
            <a:avLst/>
          </a:prstGeom>
          <a:noFill/>
          <a:ln>
            <a:noFill/>
          </a:ln>
        </p:spPr>
        <p:txBody>
          <a:bodyPr anchorCtr="0" anchor="t" bIns="0" lIns="0" spcFirstLastPara="1" rIns="0" wrap="square" tIns="0">
            <a:spAutoFit/>
          </a:bodyPr>
          <a:lstStyle/>
          <a:p>
            <a:pPr indent="0" lvl="0" marL="0" marR="0" rtl="0" algn="l">
              <a:lnSpc>
                <a:spcPct val="118002"/>
              </a:lnSpc>
              <a:spcBef>
                <a:spcPts val="0"/>
              </a:spcBef>
              <a:spcAft>
                <a:spcPts val="0"/>
              </a:spcAft>
              <a:buNone/>
            </a:pPr>
            <a:r>
              <a:rPr b="1" lang="en-US" sz="5700">
                <a:solidFill>
                  <a:srgbClr val="B1C9EB"/>
                </a:solidFill>
                <a:latin typeface="Do Hyeon"/>
                <a:ea typeface="Do Hyeon"/>
                <a:cs typeface="Do Hyeon"/>
                <a:sym typeface="Do Hyeon"/>
              </a:rPr>
              <a:t>결론 및 향후 발전 계획</a:t>
            </a:r>
            <a:endParaRPr sz="5700">
              <a:latin typeface="Do Hyeon"/>
              <a:ea typeface="Do Hyeon"/>
              <a:cs typeface="Do Hyeon"/>
              <a:sym typeface="Do Hyeon"/>
            </a:endParaRPr>
          </a:p>
        </p:txBody>
      </p:sp>
      <p:sp>
        <p:nvSpPr>
          <p:cNvPr id="883" name="Google Shape;883;p60"/>
          <p:cNvSpPr/>
          <p:nvPr/>
        </p:nvSpPr>
        <p:spPr>
          <a:xfrm>
            <a:off x="-16" y="6423461"/>
            <a:ext cx="7556783" cy="3862561"/>
          </a:xfrm>
          <a:custGeom>
            <a:rect b="b" l="l" r="r" t="t"/>
            <a:pathLst>
              <a:path extrusionOk="0" h="1166937" w="2066106">
                <a:moveTo>
                  <a:pt x="0" y="0"/>
                </a:moveTo>
                <a:lnTo>
                  <a:pt x="2066107" y="0"/>
                </a:lnTo>
                <a:lnTo>
                  <a:pt x="2066107" y="1166937"/>
                </a:lnTo>
                <a:lnTo>
                  <a:pt x="0" y="1166937"/>
                </a:lnTo>
                <a:lnTo>
                  <a:pt x="0" y="0"/>
                </a:lnTo>
                <a:close/>
              </a:path>
            </a:pathLst>
          </a:custGeom>
          <a:blipFill rotWithShape="1">
            <a:blip r:embed="rId3">
              <a:alphaModFix/>
            </a:blip>
            <a:stretch>
              <a:fillRect b="0" l="0" r="0" t="0"/>
            </a:stretch>
          </a:blipFill>
          <a:ln>
            <a:noFill/>
          </a:ln>
        </p:spPr>
      </p:sp>
      <p:pic>
        <p:nvPicPr>
          <p:cNvPr id="884" name="Google Shape;884;p60"/>
          <p:cNvPicPr preferRelativeResize="0"/>
          <p:nvPr/>
        </p:nvPicPr>
        <p:blipFill>
          <a:blip r:embed="rId4">
            <a:alphaModFix/>
          </a:blip>
          <a:stretch>
            <a:fillRect/>
          </a:stretch>
        </p:blipFill>
        <p:spPr>
          <a:xfrm>
            <a:off x="490350" y="553300"/>
            <a:ext cx="6874050" cy="4133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888" name="Shape 888"/>
        <p:cNvGrpSpPr/>
        <p:nvPr/>
      </p:nvGrpSpPr>
      <p:grpSpPr>
        <a:xfrm>
          <a:off x="0" y="0"/>
          <a:ext cx="0" cy="0"/>
          <a:chOff x="0" y="0"/>
          <a:chExt cx="0" cy="0"/>
        </a:xfrm>
      </p:grpSpPr>
      <p:grpSp>
        <p:nvGrpSpPr>
          <p:cNvPr id="889" name="Google Shape;889;p61"/>
          <p:cNvGrpSpPr/>
          <p:nvPr/>
        </p:nvGrpSpPr>
        <p:grpSpPr>
          <a:xfrm>
            <a:off x="498356" y="353744"/>
            <a:ext cx="17291303" cy="9434909"/>
            <a:chOff x="0" y="-38100"/>
            <a:chExt cx="4554058" cy="2484898"/>
          </a:xfrm>
        </p:grpSpPr>
        <p:sp>
          <p:nvSpPr>
            <p:cNvPr id="890" name="Google Shape;890;p61"/>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6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2" name="Google Shape;892;p61"/>
          <p:cNvSpPr txBox="1"/>
          <p:nvPr/>
        </p:nvSpPr>
        <p:spPr>
          <a:xfrm>
            <a:off x="2937445" y="1328033"/>
            <a:ext cx="845100" cy="2154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t/>
            </a:r>
            <a:endParaRPr/>
          </a:p>
        </p:txBody>
      </p:sp>
      <p:sp>
        <p:nvSpPr>
          <p:cNvPr id="893" name="Google Shape;893;p61"/>
          <p:cNvSpPr txBox="1"/>
          <p:nvPr/>
        </p:nvSpPr>
        <p:spPr>
          <a:xfrm>
            <a:off x="2937445" y="5241274"/>
            <a:ext cx="845100" cy="215400"/>
          </a:xfrm>
          <a:prstGeom prst="rect">
            <a:avLst/>
          </a:prstGeom>
          <a:noFill/>
          <a:ln>
            <a:noFill/>
          </a:ln>
        </p:spPr>
        <p:txBody>
          <a:bodyPr anchorCtr="0" anchor="t" bIns="0" lIns="0" spcFirstLastPara="1" rIns="0" wrap="square" tIns="0">
            <a:spAutoFit/>
          </a:bodyPr>
          <a:lstStyle/>
          <a:p>
            <a:pPr indent="0" lvl="0" marL="0" marR="0" rtl="0" algn="ctr">
              <a:lnSpc>
                <a:spcPct val="111001"/>
              </a:lnSpc>
              <a:spcBef>
                <a:spcPts val="0"/>
              </a:spcBef>
              <a:spcAft>
                <a:spcPts val="0"/>
              </a:spcAft>
              <a:buNone/>
            </a:pPr>
            <a:r>
              <a:t/>
            </a:r>
            <a:endParaRPr/>
          </a:p>
        </p:txBody>
      </p:sp>
      <p:sp>
        <p:nvSpPr>
          <p:cNvPr id="894" name="Google Shape;894;p61"/>
          <p:cNvSpPr txBox="1"/>
          <p:nvPr/>
        </p:nvSpPr>
        <p:spPr>
          <a:xfrm>
            <a:off x="1229626" y="7949225"/>
            <a:ext cx="3627900" cy="38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2500">
                <a:solidFill>
                  <a:srgbClr val="4C6FBF"/>
                </a:solidFill>
                <a:latin typeface="Heebo Black"/>
                <a:ea typeface="Heebo Black"/>
                <a:cs typeface="Heebo Black"/>
                <a:sym typeface="Heebo Black"/>
              </a:rPr>
              <a:t>EunSeo Choi</a:t>
            </a:r>
            <a:endParaRPr sz="2500"/>
          </a:p>
        </p:txBody>
      </p:sp>
      <p:sp>
        <p:nvSpPr>
          <p:cNvPr id="895" name="Google Shape;895;p61"/>
          <p:cNvSpPr txBox="1"/>
          <p:nvPr/>
        </p:nvSpPr>
        <p:spPr>
          <a:xfrm>
            <a:off x="861050" y="667250"/>
            <a:ext cx="9978600" cy="11082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en-US" sz="6000">
                <a:solidFill>
                  <a:srgbClr val="4C6FBF"/>
                </a:solidFill>
                <a:latin typeface="Do Hyeon"/>
                <a:ea typeface="Do Hyeon"/>
                <a:cs typeface="Do Hyeon"/>
                <a:sym typeface="Do Hyeon"/>
              </a:rPr>
              <a:t>프로젝트를 마치며, 소감 한마디</a:t>
            </a:r>
            <a:endParaRPr sz="6000"/>
          </a:p>
        </p:txBody>
      </p:sp>
      <p:sp>
        <p:nvSpPr>
          <p:cNvPr id="896" name="Google Shape;896;p61"/>
          <p:cNvSpPr/>
          <p:nvPr/>
        </p:nvSpPr>
        <p:spPr>
          <a:xfrm flipH="1">
            <a:off x="5986475" y="5362375"/>
            <a:ext cx="7318500" cy="1316400"/>
          </a:xfrm>
          <a:prstGeom prst="wedgeRoundRectCallout">
            <a:avLst>
              <a:gd fmla="val 72143" name="adj1"/>
              <a:gd fmla="val 32933" name="adj2"/>
              <a:gd fmla="val 0" name="adj3"/>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97" name="Google Shape;897;p61"/>
          <p:cNvSpPr/>
          <p:nvPr/>
        </p:nvSpPr>
        <p:spPr>
          <a:xfrm flipH="1">
            <a:off x="5913550" y="3717100"/>
            <a:ext cx="7546200" cy="1201500"/>
          </a:xfrm>
          <a:prstGeom prst="wedgeRoundRectCallout">
            <a:avLst>
              <a:gd fmla="val -58680" name="adj1"/>
              <a:gd fmla="val 66549" name="adj2"/>
              <a:gd fmla="val 0" name="adj3"/>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98" name="Google Shape;898;p61"/>
          <p:cNvSpPr/>
          <p:nvPr/>
        </p:nvSpPr>
        <p:spPr>
          <a:xfrm flipH="1">
            <a:off x="5653775" y="7520050"/>
            <a:ext cx="7651200" cy="1201500"/>
          </a:xfrm>
          <a:prstGeom prst="wedgeRoundRectCallout">
            <a:avLst>
              <a:gd fmla="val -63398" name="adj1"/>
              <a:gd fmla="val 3340" name="adj2"/>
              <a:gd fmla="val 0" name="adj3"/>
            </a:avLst>
          </a:prstGeom>
          <a:solidFill>
            <a:schemeClr val="lt1"/>
          </a:solidFill>
          <a:ln cap="flat" cmpd="sng" w="19050">
            <a:solidFill>
              <a:schemeClr val="dk2"/>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899" name="Google Shape;899;p61"/>
          <p:cNvSpPr txBox="1"/>
          <p:nvPr/>
        </p:nvSpPr>
        <p:spPr>
          <a:xfrm>
            <a:off x="1272100" y="2333225"/>
            <a:ext cx="29358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900" name="Google Shape;900;p61"/>
          <p:cNvSpPr txBox="1"/>
          <p:nvPr/>
        </p:nvSpPr>
        <p:spPr>
          <a:xfrm>
            <a:off x="1559750" y="4408750"/>
            <a:ext cx="2660100" cy="38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2500">
                <a:solidFill>
                  <a:srgbClr val="4C6FBF"/>
                </a:solidFill>
                <a:latin typeface="Heebo Black"/>
                <a:ea typeface="Heebo Black"/>
                <a:cs typeface="Heebo Black"/>
                <a:sym typeface="Heebo Black"/>
              </a:rPr>
              <a:t>BoGyeong Kim</a:t>
            </a:r>
            <a:endParaRPr sz="2500"/>
          </a:p>
        </p:txBody>
      </p:sp>
      <p:sp>
        <p:nvSpPr>
          <p:cNvPr id="901" name="Google Shape;901;p61"/>
          <p:cNvSpPr txBox="1"/>
          <p:nvPr/>
        </p:nvSpPr>
        <p:spPr>
          <a:xfrm>
            <a:off x="13957225" y="5711475"/>
            <a:ext cx="2935800" cy="38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2500">
                <a:solidFill>
                  <a:srgbClr val="4C6FBF"/>
                </a:solidFill>
                <a:latin typeface="Heebo Black"/>
                <a:ea typeface="Heebo Black"/>
                <a:cs typeface="Heebo Black"/>
                <a:sym typeface="Heebo Black"/>
              </a:rPr>
              <a:t>SoYeong Yun</a:t>
            </a:r>
            <a:endParaRPr sz="2500"/>
          </a:p>
        </p:txBody>
      </p:sp>
      <p:sp>
        <p:nvSpPr>
          <p:cNvPr id="902" name="Google Shape;902;p61"/>
          <p:cNvSpPr txBox="1"/>
          <p:nvPr/>
        </p:nvSpPr>
        <p:spPr>
          <a:xfrm>
            <a:off x="14377550" y="9176700"/>
            <a:ext cx="2660100" cy="384900"/>
          </a:xfrm>
          <a:prstGeom prst="rect">
            <a:avLst/>
          </a:prstGeom>
          <a:noFill/>
          <a:ln>
            <a:noFill/>
          </a:ln>
        </p:spPr>
        <p:txBody>
          <a:bodyPr anchorCtr="0" anchor="t" bIns="0" lIns="0" spcFirstLastPara="1" rIns="0" wrap="square" tIns="0">
            <a:spAutoFit/>
          </a:bodyPr>
          <a:lstStyle/>
          <a:p>
            <a:pPr indent="0" lvl="0" marL="0" marR="0" rtl="0" algn="ctr">
              <a:lnSpc>
                <a:spcPct val="120005"/>
              </a:lnSpc>
              <a:spcBef>
                <a:spcPts val="0"/>
              </a:spcBef>
              <a:spcAft>
                <a:spcPts val="0"/>
              </a:spcAft>
              <a:buNone/>
            </a:pPr>
            <a:r>
              <a:rPr lang="en-US" sz="2500">
                <a:solidFill>
                  <a:srgbClr val="4C6FBF"/>
                </a:solidFill>
                <a:latin typeface="Heebo Black"/>
                <a:ea typeface="Heebo Black"/>
                <a:cs typeface="Heebo Black"/>
                <a:sym typeface="Heebo Black"/>
              </a:rPr>
              <a:t>JeongJea Yoon</a:t>
            </a:r>
            <a:endParaRPr sz="2500"/>
          </a:p>
        </p:txBody>
      </p:sp>
      <p:pic>
        <p:nvPicPr>
          <p:cNvPr id="903" name="Google Shape;903;p61"/>
          <p:cNvPicPr preferRelativeResize="0"/>
          <p:nvPr/>
        </p:nvPicPr>
        <p:blipFill>
          <a:blip r:embed="rId3">
            <a:alphaModFix/>
          </a:blip>
          <a:stretch>
            <a:fillRect/>
          </a:stretch>
        </p:blipFill>
        <p:spPr>
          <a:xfrm>
            <a:off x="14377550" y="3146425"/>
            <a:ext cx="2345400" cy="2345400"/>
          </a:xfrm>
          <a:prstGeom prst="ellipse">
            <a:avLst/>
          </a:prstGeom>
          <a:noFill/>
          <a:ln>
            <a:noFill/>
          </a:ln>
          <a:effectLst>
            <a:outerShdw blurRad="57150" rotWithShape="0" algn="bl" dir="5400000" dist="19050">
              <a:srgbClr val="000000">
                <a:alpha val="50000"/>
              </a:srgbClr>
            </a:outerShdw>
          </a:effectLst>
        </p:spPr>
      </p:pic>
      <p:pic>
        <p:nvPicPr>
          <p:cNvPr id="904" name="Google Shape;904;p61"/>
          <p:cNvPicPr preferRelativeResize="0"/>
          <p:nvPr/>
        </p:nvPicPr>
        <p:blipFill rotWithShape="1">
          <a:blip r:embed="rId4">
            <a:alphaModFix/>
          </a:blip>
          <a:srcRect b="8975" l="3919" r="2315" t="0"/>
          <a:stretch/>
        </p:blipFill>
        <p:spPr>
          <a:xfrm>
            <a:off x="1867297" y="2052787"/>
            <a:ext cx="2352550" cy="2345450"/>
          </a:xfrm>
          <a:prstGeom prst="rect">
            <a:avLst/>
          </a:prstGeom>
          <a:noFill/>
          <a:ln>
            <a:noFill/>
          </a:ln>
        </p:spPr>
      </p:pic>
      <p:pic>
        <p:nvPicPr>
          <p:cNvPr id="905" name="Google Shape;905;p61"/>
          <p:cNvPicPr preferRelativeResize="0"/>
          <p:nvPr/>
        </p:nvPicPr>
        <p:blipFill rotWithShape="1">
          <a:blip r:embed="rId5">
            <a:alphaModFix/>
          </a:blip>
          <a:srcRect b="0" l="0" r="0" t="26551"/>
          <a:stretch/>
        </p:blipFill>
        <p:spPr>
          <a:xfrm>
            <a:off x="1867300" y="5362375"/>
            <a:ext cx="2210400" cy="2242800"/>
          </a:xfrm>
          <a:prstGeom prst="ellipse">
            <a:avLst/>
          </a:prstGeom>
          <a:noFill/>
          <a:ln>
            <a:noFill/>
          </a:ln>
        </p:spPr>
      </p:pic>
      <p:sp>
        <p:nvSpPr>
          <p:cNvPr id="906" name="Google Shape;906;p61"/>
          <p:cNvSpPr/>
          <p:nvPr/>
        </p:nvSpPr>
        <p:spPr>
          <a:xfrm flipH="1">
            <a:off x="5913575" y="2145525"/>
            <a:ext cx="7391400" cy="1201500"/>
          </a:xfrm>
          <a:prstGeom prst="wedgeRoundRectCallout">
            <a:avLst>
              <a:gd fmla="val 72143" name="adj1"/>
              <a:gd fmla="val 52643" name="adj2"/>
              <a:gd fmla="val 0" name="adj3"/>
            </a:avLst>
          </a:prstGeom>
          <a:solidFill>
            <a:schemeClr val="lt1"/>
          </a:solidFill>
          <a:ln cap="flat" cmpd="sng" w="19050">
            <a:solidFill>
              <a:srgbClr val="2E53A8"/>
            </a:solidFill>
            <a:prstDash val="dot"/>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t/>
            </a:r>
            <a:endParaRPr sz="2000">
              <a:latin typeface="Do Hyeon"/>
              <a:ea typeface="Do Hyeon"/>
              <a:cs typeface="Do Hyeon"/>
              <a:sym typeface="Do Hyeon"/>
            </a:endParaRPr>
          </a:p>
        </p:txBody>
      </p:sp>
      <p:pic>
        <p:nvPicPr>
          <p:cNvPr id="907" name="Google Shape;907;p61"/>
          <p:cNvPicPr preferRelativeResize="0"/>
          <p:nvPr/>
        </p:nvPicPr>
        <p:blipFill rotWithShape="1">
          <a:blip r:embed="rId6">
            <a:alphaModFix/>
          </a:blip>
          <a:srcRect b="23555" l="0" r="0" t="410"/>
          <a:stretch/>
        </p:blipFill>
        <p:spPr>
          <a:xfrm>
            <a:off x="14477300" y="6540363"/>
            <a:ext cx="2460600" cy="2496300"/>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191" name="Shape 191"/>
        <p:cNvGrpSpPr/>
        <p:nvPr/>
      </p:nvGrpSpPr>
      <p:grpSpPr>
        <a:xfrm>
          <a:off x="0" y="0"/>
          <a:ext cx="0" cy="0"/>
          <a:chOff x="0" y="0"/>
          <a:chExt cx="0" cy="0"/>
        </a:xfrm>
      </p:grpSpPr>
      <p:grpSp>
        <p:nvGrpSpPr>
          <p:cNvPr id="192" name="Google Shape;192;p17"/>
          <p:cNvGrpSpPr/>
          <p:nvPr/>
        </p:nvGrpSpPr>
        <p:grpSpPr>
          <a:xfrm>
            <a:off x="498356" y="373444"/>
            <a:ext cx="17291303" cy="9434909"/>
            <a:chOff x="0" y="-38100"/>
            <a:chExt cx="4554058" cy="2484898"/>
          </a:xfrm>
        </p:grpSpPr>
        <p:sp>
          <p:nvSpPr>
            <p:cNvPr id="193" name="Google Shape;193;p17"/>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7"/>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5" name="Google Shape;195;p17"/>
          <p:cNvSpPr/>
          <p:nvPr/>
        </p:nvSpPr>
        <p:spPr>
          <a:xfrm>
            <a:off x="527275" y="6918950"/>
            <a:ext cx="17202373" cy="2133986"/>
          </a:xfrm>
          <a:custGeom>
            <a:rect b="b" l="l" r="r" t="t"/>
            <a:pathLst>
              <a:path extrusionOk="0" h="561945" w="4523964">
                <a:moveTo>
                  <a:pt x="0" y="0"/>
                </a:moveTo>
                <a:lnTo>
                  <a:pt x="4523964" y="0"/>
                </a:lnTo>
                <a:lnTo>
                  <a:pt x="4523964" y="561945"/>
                </a:lnTo>
                <a:lnTo>
                  <a:pt x="0" y="561945"/>
                </a:lnTo>
                <a:close/>
              </a:path>
            </a:pathLst>
          </a:custGeom>
          <a:solidFill>
            <a:srgbClr val="B1C9EB"/>
          </a:solidFill>
          <a:ln>
            <a:noFill/>
          </a:ln>
        </p:spPr>
      </p:sp>
      <p:sp>
        <p:nvSpPr>
          <p:cNvPr id="196" name="Google Shape;196;p17"/>
          <p:cNvSpPr txBox="1"/>
          <p:nvPr/>
        </p:nvSpPr>
        <p:spPr>
          <a:xfrm>
            <a:off x="1116750" y="7376325"/>
            <a:ext cx="16054500" cy="1719300"/>
          </a:xfrm>
          <a:prstGeom prst="rect">
            <a:avLst/>
          </a:prstGeom>
          <a:noFill/>
          <a:ln>
            <a:noFill/>
          </a:ln>
        </p:spPr>
        <p:txBody>
          <a:bodyPr anchorCtr="0" anchor="t" bIns="0" lIns="0" spcFirstLastPara="1" rIns="0" wrap="square" tIns="0">
            <a:spAutoFit/>
          </a:bodyPr>
          <a:lstStyle/>
          <a:p>
            <a:pPr indent="0" lvl="1" marL="0" rtl="0" algn="ctr">
              <a:lnSpc>
                <a:spcPct val="130000"/>
              </a:lnSpc>
              <a:spcBef>
                <a:spcPts val="0"/>
              </a:spcBef>
              <a:spcAft>
                <a:spcPts val="0"/>
              </a:spcAft>
              <a:buNone/>
            </a:pPr>
            <a:r>
              <a:rPr lang="en-US" sz="2300">
                <a:solidFill>
                  <a:srgbClr val="1F2328"/>
                </a:solidFill>
                <a:latin typeface="Calibri"/>
                <a:ea typeface="Calibri"/>
                <a:cs typeface="Calibri"/>
                <a:sym typeface="Calibri"/>
              </a:rPr>
              <a:t>필요한 데이터를 제공하고 </a:t>
            </a:r>
            <a:r>
              <a:rPr b="1" lang="en-US" sz="2300">
                <a:solidFill>
                  <a:srgbClr val="1F2328"/>
                </a:solidFill>
                <a:latin typeface="Calibri"/>
                <a:ea typeface="Calibri"/>
                <a:cs typeface="Calibri"/>
                <a:sym typeface="Calibri"/>
              </a:rPr>
              <a:t>업종과 상권을 추천하여 창업을 지원</a:t>
            </a:r>
            <a:r>
              <a:rPr lang="en-US" sz="2300">
                <a:solidFill>
                  <a:srgbClr val="1F2328"/>
                </a:solidFill>
                <a:latin typeface="Calibri"/>
                <a:ea typeface="Calibri"/>
                <a:cs typeface="Calibri"/>
                <a:sym typeface="Calibri"/>
              </a:rPr>
              <a:t>합니다.</a:t>
            </a:r>
            <a:endParaRPr sz="2300">
              <a:solidFill>
                <a:srgbClr val="1F2328"/>
              </a:solidFill>
              <a:latin typeface="Calibri"/>
              <a:ea typeface="Calibri"/>
              <a:cs typeface="Calibri"/>
              <a:sym typeface="Calibri"/>
            </a:endParaRPr>
          </a:p>
          <a:p>
            <a:pPr indent="0" lvl="1" marL="0" rtl="0" algn="ctr">
              <a:lnSpc>
                <a:spcPct val="130000"/>
              </a:lnSpc>
              <a:spcBef>
                <a:spcPts val="0"/>
              </a:spcBef>
              <a:spcAft>
                <a:spcPts val="0"/>
              </a:spcAft>
              <a:buNone/>
            </a:pPr>
            <a:r>
              <a:rPr lang="en-US" sz="2300">
                <a:solidFill>
                  <a:srgbClr val="1F2328"/>
                </a:solidFill>
                <a:latin typeface="Calibri"/>
                <a:ea typeface="Calibri"/>
                <a:cs typeface="Calibri"/>
                <a:sym typeface="Calibri"/>
              </a:rPr>
              <a:t>빅데이터 기반의 </a:t>
            </a:r>
            <a:r>
              <a:rPr b="1" lang="en-US" sz="2300">
                <a:solidFill>
                  <a:schemeClr val="dk1"/>
                </a:solidFill>
                <a:latin typeface="Calibri"/>
                <a:ea typeface="Calibri"/>
                <a:cs typeface="Calibri"/>
                <a:sym typeface="Calibri"/>
              </a:rPr>
              <a:t>머신러닝 모델</a:t>
            </a:r>
            <a:r>
              <a:rPr lang="en-US" sz="2300">
                <a:solidFill>
                  <a:srgbClr val="1F2328"/>
                </a:solidFill>
                <a:latin typeface="Calibri"/>
                <a:ea typeface="Calibri"/>
                <a:cs typeface="Calibri"/>
                <a:sym typeface="Calibri"/>
              </a:rPr>
              <a:t>을 활용하여, 데이터 분석과 시각화를 통해 인사이트를 도출하고, </a:t>
            </a:r>
            <a:endParaRPr sz="2300">
              <a:solidFill>
                <a:srgbClr val="1F2328"/>
              </a:solidFill>
              <a:latin typeface="Calibri"/>
              <a:ea typeface="Calibri"/>
              <a:cs typeface="Calibri"/>
              <a:sym typeface="Calibri"/>
            </a:endParaRPr>
          </a:p>
          <a:p>
            <a:pPr indent="0" lvl="1" marL="0" rtl="0" algn="ctr">
              <a:lnSpc>
                <a:spcPct val="130000"/>
              </a:lnSpc>
              <a:spcBef>
                <a:spcPts val="0"/>
              </a:spcBef>
              <a:spcAft>
                <a:spcPts val="0"/>
              </a:spcAft>
              <a:buClr>
                <a:schemeClr val="dk1"/>
              </a:buClr>
              <a:buFont typeface="Arial"/>
              <a:buNone/>
            </a:pPr>
            <a:r>
              <a:rPr lang="en-US" sz="2300">
                <a:solidFill>
                  <a:srgbClr val="1F2328"/>
                </a:solidFill>
                <a:latin typeface="Calibri"/>
                <a:ea typeface="Calibri"/>
                <a:cs typeface="Calibri"/>
                <a:sym typeface="Calibri"/>
              </a:rPr>
              <a:t>이를 통해 의사결정을 돕는 솔루션을 제공합니다.</a:t>
            </a:r>
            <a:endParaRPr sz="2300">
              <a:solidFill>
                <a:schemeClr val="dk1"/>
              </a:solidFill>
              <a:latin typeface="Calibri"/>
              <a:ea typeface="Calibri"/>
              <a:cs typeface="Calibri"/>
              <a:sym typeface="Calibri"/>
            </a:endParaRPr>
          </a:p>
          <a:p>
            <a:pPr indent="0" lvl="1" marL="0" marR="0" rtl="0" algn="ctr">
              <a:lnSpc>
                <a:spcPct val="130000"/>
              </a:lnSpc>
              <a:spcBef>
                <a:spcPts val="0"/>
              </a:spcBef>
              <a:spcAft>
                <a:spcPts val="0"/>
              </a:spcAft>
              <a:buNone/>
            </a:pPr>
            <a:r>
              <a:t/>
            </a:r>
            <a:endParaRPr sz="2200">
              <a:solidFill>
                <a:srgbClr val="1F2328"/>
              </a:solidFill>
              <a:latin typeface="Calibri"/>
              <a:ea typeface="Calibri"/>
              <a:cs typeface="Calibri"/>
              <a:sym typeface="Calibri"/>
            </a:endParaRPr>
          </a:p>
        </p:txBody>
      </p:sp>
      <p:sp>
        <p:nvSpPr>
          <p:cNvPr id="197" name="Google Shape;197;p17"/>
          <p:cNvSpPr txBox="1"/>
          <p:nvPr/>
        </p:nvSpPr>
        <p:spPr>
          <a:xfrm>
            <a:off x="1116760" y="1050774"/>
            <a:ext cx="4589700" cy="831300"/>
          </a:xfrm>
          <a:prstGeom prst="rect">
            <a:avLst/>
          </a:prstGeom>
          <a:noFill/>
          <a:ln>
            <a:noFill/>
          </a:ln>
        </p:spPr>
        <p:txBody>
          <a:bodyPr anchorCtr="0" anchor="t" bIns="0" lIns="0" spcFirstLastPara="1" rIns="0" wrap="square" tIns="0">
            <a:spAutoFit/>
          </a:bodyPr>
          <a:lstStyle/>
          <a:p>
            <a:pPr indent="0" lvl="0" marL="0" marR="0" rtl="0" algn="l">
              <a:lnSpc>
                <a:spcPct val="125000"/>
              </a:lnSpc>
              <a:spcBef>
                <a:spcPts val="0"/>
              </a:spcBef>
              <a:spcAft>
                <a:spcPts val="0"/>
              </a:spcAft>
              <a:buNone/>
            </a:pPr>
            <a:r>
              <a:rPr b="1" lang="en-US" sz="5400">
                <a:solidFill>
                  <a:srgbClr val="4C6FBF"/>
                </a:solidFill>
                <a:latin typeface="Do Hyeon"/>
                <a:ea typeface="Do Hyeon"/>
                <a:cs typeface="Do Hyeon"/>
                <a:sym typeface="Do Hyeon"/>
              </a:rPr>
              <a:t>“ 사장님 구해요 “</a:t>
            </a:r>
            <a:endParaRPr sz="5400">
              <a:latin typeface="Do Hyeon"/>
              <a:ea typeface="Do Hyeon"/>
              <a:cs typeface="Do Hyeon"/>
              <a:sym typeface="Do Hyeon"/>
            </a:endParaRPr>
          </a:p>
        </p:txBody>
      </p:sp>
      <p:pic>
        <p:nvPicPr>
          <p:cNvPr id="198" name="Google Shape;198;p17"/>
          <p:cNvPicPr preferRelativeResize="0"/>
          <p:nvPr/>
        </p:nvPicPr>
        <p:blipFill rotWithShape="1">
          <a:blip r:embed="rId3">
            <a:alphaModFix/>
          </a:blip>
          <a:srcRect b="10341" l="22757" r="28143" t="6595"/>
          <a:stretch/>
        </p:blipFill>
        <p:spPr>
          <a:xfrm>
            <a:off x="7294225" y="1927400"/>
            <a:ext cx="2710926" cy="4991551"/>
          </a:xfrm>
          <a:prstGeom prst="rect">
            <a:avLst/>
          </a:prstGeom>
          <a:noFill/>
          <a:ln>
            <a:noFill/>
          </a:ln>
        </p:spPr>
      </p:pic>
      <p:sp>
        <p:nvSpPr>
          <p:cNvPr id="199" name="Google Shape;199;p17"/>
          <p:cNvSpPr txBox="1"/>
          <p:nvPr/>
        </p:nvSpPr>
        <p:spPr>
          <a:xfrm>
            <a:off x="4713350" y="4846613"/>
            <a:ext cx="2505000" cy="14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이 지역에서는 </a:t>
            </a:r>
            <a:endParaRPr sz="2300">
              <a:solidFill>
                <a:srgbClr val="0D0D0D"/>
              </a:solidFill>
              <a:highlight>
                <a:srgbClr val="FFFFFF"/>
              </a:highlight>
              <a:latin typeface="Do Hyeon"/>
              <a:ea typeface="Do Hyeon"/>
              <a:cs typeface="Do Hyeon"/>
              <a:sym typeface="Do Hyeon"/>
            </a:endParaRPr>
          </a:p>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이 업종에 대한 수요가 있을까?</a:t>
            </a:r>
            <a:endParaRPr sz="2300">
              <a:solidFill>
                <a:schemeClr val="dk1"/>
              </a:solidFill>
              <a:latin typeface="Do Hyeon"/>
              <a:ea typeface="Do Hyeon"/>
              <a:cs typeface="Do Hyeon"/>
              <a:sym typeface="Do Hyeon"/>
            </a:endParaRPr>
          </a:p>
        </p:txBody>
      </p:sp>
      <p:sp>
        <p:nvSpPr>
          <p:cNvPr id="200" name="Google Shape;200;p17"/>
          <p:cNvSpPr txBox="1"/>
          <p:nvPr/>
        </p:nvSpPr>
        <p:spPr>
          <a:xfrm>
            <a:off x="5353650" y="2638200"/>
            <a:ext cx="2505000" cy="14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번화가에 매장을 열까? 임대료가 너무 비싸지 않을까?</a:t>
            </a:r>
            <a:endParaRPr sz="2300">
              <a:solidFill>
                <a:schemeClr val="dk1"/>
              </a:solidFill>
              <a:latin typeface="Do Hyeon"/>
              <a:ea typeface="Do Hyeon"/>
              <a:cs typeface="Do Hyeon"/>
              <a:sym typeface="Do Hyeon"/>
            </a:endParaRPr>
          </a:p>
        </p:txBody>
      </p:sp>
      <p:sp>
        <p:nvSpPr>
          <p:cNvPr id="201" name="Google Shape;201;p17"/>
          <p:cNvSpPr txBox="1"/>
          <p:nvPr/>
        </p:nvSpPr>
        <p:spPr>
          <a:xfrm>
            <a:off x="10005150" y="2858000"/>
            <a:ext cx="2035800" cy="14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매출에 가장 큰 영향을 주는 요인은 무엇일까?</a:t>
            </a:r>
            <a:endParaRPr sz="2300">
              <a:solidFill>
                <a:srgbClr val="0D0D0D"/>
              </a:solidFill>
              <a:highlight>
                <a:srgbClr val="FFFFFF"/>
              </a:highlight>
              <a:latin typeface="Do Hyeon"/>
              <a:ea typeface="Do Hyeon"/>
              <a:cs typeface="Do Hyeon"/>
              <a:sym typeface="Do Hyeon"/>
            </a:endParaRPr>
          </a:p>
          <a:p>
            <a:pPr indent="0" lvl="0" marL="0" rtl="0" algn="ctr">
              <a:spcBef>
                <a:spcPts val="0"/>
              </a:spcBef>
              <a:spcAft>
                <a:spcPts val="0"/>
              </a:spcAft>
              <a:buNone/>
            </a:pPr>
            <a:r>
              <a:t/>
            </a:r>
            <a:endParaRPr sz="2300">
              <a:solidFill>
                <a:srgbClr val="0D0D0D"/>
              </a:solidFill>
              <a:highlight>
                <a:srgbClr val="FFFFFF"/>
              </a:highlight>
              <a:latin typeface="Do Hyeon"/>
              <a:ea typeface="Do Hyeon"/>
              <a:cs typeface="Do Hyeon"/>
              <a:sym typeface="Do Hyeon"/>
            </a:endParaRPr>
          </a:p>
        </p:txBody>
      </p:sp>
      <p:sp>
        <p:nvSpPr>
          <p:cNvPr id="202" name="Google Shape;202;p17"/>
          <p:cNvSpPr txBox="1"/>
          <p:nvPr/>
        </p:nvSpPr>
        <p:spPr>
          <a:xfrm>
            <a:off x="10469800" y="4651250"/>
            <a:ext cx="2035800" cy="143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300">
                <a:solidFill>
                  <a:srgbClr val="0D0D0D"/>
                </a:solidFill>
                <a:highlight>
                  <a:srgbClr val="FFFFFF"/>
                </a:highlight>
                <a:latin typeface="Do Hyeon"/>
                <a:ea typeface="Do Hyeon"/>
                <a:cs typeface="Do Hyeon"/>
                <a:sym typeface="Do Hyeon"/>
              </a:rPr>
              <a:t>정기 휴무일은 언제로 지정하면 좋을까?</a:t>
            </a:r>
            <a:endParaRPr sz="2300">
              <a:solidFill>
                <a:srgbClr val="0D0D0D"/>
              </a:solidFill>
              <a:highlight>
                <a:srgbClr val="FFFFFF"/>
              </a:highlight>
              <a:latin typeface="Do Hyeon"/>
              <a:ea typeface="Do Hyeon"/>
              <a:cs typeface="Do Hyeon"/>
              <a:sym typeface="Do Hyeon"/>
            </a:endParaRPr>
          </a:p>
        </p:txBody>
      </p:sp>
      <p:sp>
        <p:nvSpPr>
          <p:cNvPr id="203" name="Google Shape;203;p17"/>
          <p:cNvSpPr txBox="1"/>
          <p:nvPr/>
        </p:nvSpPr>
        <p:spPr>
          <a:xfrm>
            <a:off x="4917675" y="1219225"/>
            <a:ext cx="11476800" cy="6312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b="1" lang="en-US" sz="4100">
                <a:solidFill>
                  <a:srgbClr val="B1C9EB"/>
                </a:solidFill>
                <a:latin typeface="Do Hyeon"/>
                <a:ea typeface="Do Hyeon"/>
                <a:cs typeface="Do Hyeon"/>
                <a:sym typeface="Do Hyeon"/>
              </a:rPr>
              <a:t>예비 창업자들의 고민을 덜어주고 솔루션을 제공하다 ! </a:t>
            </a:r>
            <a:endParaRPr sz="4100">
              <a:latin typeface="Do Hyeon"/>
              <a:ea typeface="Do Hyeon"/>
              <a:cs typeface="Do Hyeon"/>
              <a:sym typeface="Do Hyeon"/>
            </a:endParaRPr>
          </a:p>
        </p:txBody>
      </p:sp>
      <p:sp>
        <p:nvSpPr>
          <p:cNvPr id="204" name="Google Shape;204;p17"/>
          <p:cNvSpPr/>
          <p:nvPr/>
        </p:nvSpPr>
        <p:spPr>
          <a:xfrm>
            <a:off x="2161450" y="2527800"/>
            <a:ext cx="2504952" cy="1719252"/>
          </a:xfrm>
          <a:prstGeom prst="cloud">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4C6FBF"/>
                </a:solidFill>
                <a:latin typeface="Calibri"/>
                <a:ea typeface="Calibri"/>
                <a:cs typeface="Calibri"/>
                <a:sym typeface="Calibri"/>
              </a:rPr>
              <a:t>기능 1</a:t>
            </a:r>
            <a:br>
              <a:rPr b="1" lang="en-US" sz="2100">
                <a:latin typeface="Calibri"/>
                <a:ea typeface="Calibri"/>
                <a:cs typeface="Calibri"/>
                <a:sym typeface="Calibri"/>
              </a:rPr>
            </a:br>
            <a:r>
              <a:rPr b="1" lang="en-US" sz="2100">
                <a:latin typeface="Calibri"/>
                <a:ea typeface="Calibri"/>
                <a:cs typeface="Calibri"/>
                <a:sym typeface="Calibri"/>
              </a:rPr>
              <a:t>업종/지역</a:t>
            </a:r>
            <a:endParaRPr b="1" sz="2100">
              <a:latin typeface="Calibri"/>
              <a:ea typeface="Calibri"/>
              <a:cs typeface="Calibri"/>
              <a:sym typeface="Calibri"/>
            </a:endParaRPr>
          </a:p>
          <a:p>
            <a:pPr indent="0" lvl="0" marL="0" rtl="0" algn="ctr">
              <a:spcBef>
                <a:spcPts val="0"/>
              </a:spcBef>
              <a:spcAft>
                <a:spcPts val="0"/>
              </a:spcAft>
              <a:buNone/>
            </a:pPr>
            <a:r>
              <a:rPr b="1" lang="en-US" sz="2100">
                <a:latin typeface="Calibri"/>
                <a:ea typeface="Calibri"/>
                <a:cs typeface="Calibri"/>
                <a:sym typeface="Calibri"/>
              </a:rPr>
              <a:t>AI 맞춤추천</a:t>
            </a:r>
            <a:endParaRPr b="1" sz="2100">
              <a:latin typeface="Calibri"/>
              <a:ea typeface="Calibri"/>
              <a:cs typeface="Calibri"/>
              <a:sym typeface="Calibri"/>
            </a:endParaRPr>
          </a:p>
        </p:txBody>
      </p:sp>
      <p:pic>
        <p:nvPicPr>
          <p:cNvPr id="205" name="Google Shape;205;p17"/>
          <p:cNvPicPr preferRelativeResize="0"/>
          <p:nvPr/>
        </p:nvPicPr>
        <p:blipFill rotWithShape="1">
          <a:blip r:embed="rId4">
            <a:alphaModFix/>
          </a:blip>
          <a:srcRect b="12165" l="0" r="0" t="0"/>
          <a:stretch/>
        </p:blipFill>
        <p:spPr>
          <a:xfrm>
            <a:off x="3728225" y="2482475"/>
            <a:ext cx="1687550" cy="1187004"/>
          </a:xfrm>
          <a:prstGeom prst="rect">
            <a:avLst/>
          </a:prstGeom>
          <a:noFill/>
          <a:ln>
            <a:noFill/>
          </a:ln>
        </p:spPr>
      </p:pic>
      <p:sp>
        <p:nvSpPr>
          <p:cNvPr id="206" name="Google Shape;206;p17"/>
          <p:cNvSpPr/>
          <p:nvPr/>
        </p:nvSpPr>
        <p:spPr>
          <a:xfrm>
            <a:off x="2132525" y="4952063"/>
            <a:ext cx="2504952" cy="1719252"/>
          </a:xfrm>
          <a:prstGeom prst="cloud">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4C6FBF"/>
                </a:solidFill>
                <a:latin typeface="Calibri"/>
                <a:ea typeface="Calibri"/>
                <a:cs typeface="Calibri"/>
                <a:sym typeface="Calibri"/>
              </a:rPr>
              <a:t>기능 2</a:t>
            </a:r>
            <a:br>
              <a:rPr b="1" lang="en-US" sz="1700">
                <a:latin typeface="Calibri"/>
                <a:ea typeface="Calibri"/>
                <a:cs typeface="Calibri"/>
                <a:sym typeface="Calibri"/>
              </a:rPr>
            </a:br>
            <a:r>
              <a:rPr b="1" lang="en-US" sz="2100">
                <a:latin typeface="Calibri"/>
                <a:ea typeface="Calibri"/>
                <a:cs typeface="Calibri"/>
                <a:sym typeface="Calibri"/>
              </a:rPr>
              <a:t>랭킹 IN 지도</a:t>
            </a:r>
            <a:endParaRPr b="1" sz="2100">
              <a:latin typeface="Calibri"/>
              <a:ea typeface="Calibri"/>
              <a:cs typeface="Calibri"/>
              <a:sym typeface="Calibri"/>
            </a:endParaRPr>
          </a:p>
        </p:txBody>
      </p:sp>
      <p:pic>
        <p:nvPicPr>
          <p:cNvPr id="207" name="Google Shape;207;p17"/>
          <p:cNvPicPr preferRelativeResize="0"/>
          <p:nvPr/>
        </p:nvPicPr>
        <p:blipFill rotWithShape="1">
          <a:blip r:embed="rId4">
            <a:alphaModFix/>
          </a:blip>
          <a:srcRect b="12165" l="0" r="0" t="0"/>
          <a:stretch/>
        </p:blipFill>
        <p:spPr>
          <a:xfrm>
            <a:off x="3514250" y="4549988"/>
            <a:ext cx="1687550" cy="1187004"/>
          </a:xfrm>
          <a:prstGeom prst="rect">
            <a:avLst/>
          </a:prstGeom>
          <a:noFill/>
          <a:ln>
            <a:noFill/>
          </a:ln>
        </p:spPr>
      </p:pic>
      <p:sp>
        <p:nvSpPr>
          <p:cNvPr id="208" name="Google Shape;208;p17"/>
          <p:cNvSpPr/>
          <p:nvPr/>
        </p:nvSpPr>
        <p:spPr>
          <a:xfrm>
            <a:off x="12750225" y="2569363"/>
            <a:ext cx="2504952" cy="1719252"/>
          </a:xfrm>
          <a:prstGeom prst="cloud">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4C6FBF"/>
                </a:solidFill>
                <a:latin typeface="Calibri"/>
                <a:ea typeface="Calibri"/>
                <a:cs typeface="Calibri"/>
                <a:sym typeface="Calibri"/>
              </a:rPr>
              <a:t>기능 3</a:t>
            </a:r>
            <a:br>
              <a:rPr b="1" lang="en-US" sz="2100">
                <a:latin typeface="Calibri"/>
                <a:ea typeface="Calibri"/>
                <a:cs typeface="Calibri"/>
                <a:sym typeface="Calibri"/>
              </a:rPr>
            </a:br>
            <a:r>
              <a:rPr b="1" lang="en-US" sz="2100">
                <a:latin typeface="Calibri"/>
                <a:ea typeface="Calibri"/>
                <a:cs typeface="Calibri"/>
                <a:sym typeface="Calibri"/>
              </a:rPr>
              <a:t>내 생각 확인하기</a:t>
            </a:r>
            <a:endParaRPr b="1" sz="2100">
              <a:latin typeface="Calibri"/>
              <a:ea typeface="Calibri"/>
              <a:cs typeface="Calibri"/>
              <a:sym typeface="Calibri"/>
            </a:endParaRPr>
          </a:p>
        </p:txBody>
      </p:sp>
      <p:pic>
        <p:nvPicPr>
          <p:cNvPr id="209" name="Google Shape;209;p17"/>
          <p:cNvPicPr preferRelativeResize="0"/>
          <p:nvPr/>
        </p:nvPicPr>
        <p:blipFill rotWithShape="1">
          <a:blip r:embed="rId4">
            <a:alphaModFix/>
          </a:blip>
          <a:srcRect b="12165" l="0" r="0" t="0"/>
          <a:stretch/>
        </p:blipFill>
        <p:spPr>
          <a:xfrm flipH="1">
            <a:off x="12040950" y="2657338"/>
            <a:ext cx="1687550" cy="1187004"/>
          </a:xfrm>
          <a:prstGeom prst="rect">
            <a:avLst/>
          </a:prstGeom>
          <a:noFill/>
          <a:ln>
            <a:noFill/>
          </a:ln>
        </p:spPr>
      </p:pic>
      <p:sp>
        <p:nvSpPr>
          <p:cNvPr id="210" name="Google Shape;210;p17"/>
          <p:cNvSpPr/>
          <p:nvPr/>
        </p:nvSpPr>
        <p:spPr>
          <a:xfrm>
            <a:off x="12890400" y="4972838"/>
            <a:ext cx="2504952" cy="1719252"/>
          </a:xfrm>
          <a:prstGeom prst="cloud">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4C6FBF"/>
                </a:solidFill>
                <a:latin typeface="Calibri"/>
                <a:ea typeface="Calibri"/>
                <a:cs typeface="Calibri"/>
                <a:sym typeface="Calibri"/>
              </a:rPr>
              <a:t>기능 4</a:t>
            </a:r>
            <a:br>
              <a:rPr b="1" lang="en-US" sz="2100">
                <a:latin typeface="Calibri"/>
                <a:ea typeface="Calibri"/>
                <a:cs typeface="Calibri"/>
                <a:sym typeface="Calibri"/>
              </a:rPr>
            </a:br>
            <a:r>
              <a:rPr b="1" lang="en-US" sz="2100">
                <a:latin typeface="Calibri"/>
                <a:ea typeface="Calibri"/>
                <a:cs typeface="Calibri"/>
                <a:sym typeface="Calibri"/>
              </a:rPr>
              <a:t>휴무일 추천</a:t>
            </a:r>
            <a:endParaRPr b="1" sz="2100">
              <a:latin typeface="Calibri"/>
              <a:ea typeface="Calibri"/>
              <a:cs typeface="Calibri"/>
              <a:sym typeface="Calibri"/>
            </a:endParaRPr>
          </a:p>
        </p:txBody>
      </p:sp>
      <p:pic>
        <p:nvPicPr>
          <p:cNvPr id="211" name="Google Shape;211;p17"/>
          <p:cNvPicPr preferRelativeResize="0"/>
          <p:nvPr/>
        </p:nvPicPr>
        <p:blipFill rotWithShape="1">
          <a:blip r:embed="rId4">
            <a:alphaModFix/>
          </a:blip>
          <a:srcRect b="12165" l="0" r="0" t="0"/>
          <a:stretch/>
        </p:blipFill>
        <p:spPr>
          <a:xfrm flipH="1">
            <a:off x="12384700" y="4728063"/>
            <a:ext cx="1687550" cy="118700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911" name="Shape 911"/>
        <p:cNvGrpSpPr/>
        <p:nvPr/>
      </p:nvGrpSpPr>
      <p:grpSpPr>
        <a:xfrm>
          <a:off x="0" y="0"/>
          <a:ext cx="0" cy="0"/>
          <a:chOff x="0" y="0"/>
          <a:chExt cx="0" cy="0"/>
        </a:xfrm>
      </p:grpSpPr>
      <p:sp>
        <p:nvSpPr>
          <p:cNvPr id="912" name="Google Shape;912;p62"/>
          <p:cNvSpPr txBox="1"/>
          <p:nvPr/>
        </p:nvSpPr>
        <p:spPr>
          <a:xfrm>
            <a:off x="5186726" y="2632975"/>
            <a:ext cx="8102700" cy="4617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30000">
                <a:solidFill>
                  <a:srgbClr val="7B96D4"/>
                </a:solidFill>
                <a:latin typeface="Heebo Black"/>
                <a:ea typeface="Heebo Black"/>
                <a:cs typeface="Heebo Black"/>
                <a:sym typeface="Heebo Black"/>
              </a:rPr>
              <a:t>Q&amp;A</a:t>
            </a:r>
            <a:endParaRPr sz="30000"/>
          </a:p>
        </p:txBody>
      </p:sp>
      <p:sp>
        <p:nvSpPr>
          <p:cNvPr id="913" name="Google Shape;913;p62"/>
          <p:cNvSpPr txBox="1"/>
          <p:nvPr/>
        </p:nvSpPr>
        <p:spPr>
          <a:xfrm>
            <a:off x="5339126" y="2785375"/>
            <a:ext cx="8102700" cy="4617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30000">
                <a:solidFill>
                  <a:srgbClr val="FFFFFF"/>
                </a:solidFill>
                <a:latin typeface="Heebo Black"/>
                <a:ea typeface="Heebo Black"/>
                <a:cs typeface="Heebo Black"/>
                <a:sym typeface="Heebo Black"/>
              </a:rPr>
              <a:t>Q&amp;A</a:t>
            </a:r>
            <a:endParaRPr sz="300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917" name="Shape 917"/>
        <p:cNvGrpSpPr/>
        <p:nvPr/>
      </p:nvGrpSpPr>
      <p:grpSpPr>
        <a:xfrm>
          <a:off x="0" y="0"/>
          <a:ext cx="0" cy="0"/>
          <a:chOff x="0" y="0"/>
          <a:chExt cx="0" cy="0"/>
        </a:xfrm>
      </p:grpSpPr>
      <p:sp>
        <p:nvSpPr>
          <p:cNvPr id="918" name="Google Shape;918;p63"/>
          <p:cNvSpPr txBox="1"/>
          <p:nvPr/>
        </p:nvSpPr>
        <p:spPr>
          <a:xfrm>
            <a:off x="5186726" y="2632975"/>
            <a:ext cx="8102700" cy="4617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30000">
                <a:solidFill>
                  <a:srgbClr val="7B96D4"/>
                </a:solidFill>
                <a:latin typeface="Heebo Black"/>
                <a:ea typeface="Heebo Black"/>
                <a:cs typeface="Heebo Black"/>
                <a:sym typeface="Heebo Black"/>
              </a:rPr>
              <a:t>Q&amp;A</a:t>
            </a:r>
            <a:endParaRPr sz="30000"/>
          </a:p>
        </p:txBody>
      </p:sp>
      <p:sp>
        <p:nvSpPr>
          <p:cNvPr id="919" name="Google Shape;919;p63"/>
          <p:cNvSpPr txBox="1"/>
          <p:nvPr/>
        </p:nvSpPr>
        <p:spPr>
          <a:xfrm>
            <a:off x="5339126" y="2785375"/>
            <a:ext cx="8102700" cy="4617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30000">
                <a:solidFill>
                  <a:srgbClr val="FFFFFF"/>
                </a:solidFill>
                <a:latin typeface="Heebo Black"/>
                <a:ea typeface="Heebo Black"/>
                <a:cs typeface="Heebo Black"/>
                <a:sym typeface="Heebo Black"/>
              </a:rPr>
              <a:t>Q&amp;A</a:t>
            </a:r>
            <a:endParaRPr sz="30000">
              <a:solidFill>
                <a:srgbClr val="FFFFFF"/>
              </a:solidFill>
            </a:endParaRPr>
          </a:p>
        </p:txBody>
      </p:sp>
      <p:pic>
        <p:nvPicPr>
          <p:cNvPr id="920" name="Google Shape;920;p63" title="제목 없음.mp4">
            <a:hlinkClick r:id="rId3"/>
          </p:cNvPr>
          <p:cNvPicPr preferRelativeResize="0"/>
          <p:nvPr/>
        </p:nvPicPr>
        <p:blipFill>
          <a:blip r:embed="rId4">
            <a:alphaModFix/>
          </a:blip>
          <a:stretch>
            <a:fillRect/>
          </a:stretch>
        </p:blipFill>
        <p:spPr>
          <a:xfrm>
            <a:off x="0" y="0"/>
            <a:ext cx="18288010" cy="10287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924" name="Shape 924"/>
        <p:cNvGrpSpPr/>
        <p:nvPr/>
      </p:nvGrpSpPr>
      <p:grpSpPr>
        <a:xfrm>
          <a:off x="0" y="0"/>
          <a:ext cx="0" cy="0"/>
          <a:chOff x="0" y="0"/>
          <a:chExt cx="0" cy="0"/>
        </a:xfrm>
      </p:grpSpPr>
      <p:sp>
        <p:nvSpPr>
          <p:cNvPr id="925" name="Google Shape;925;p64"/>
          <p:cNvSpPr txBox="1"/>
          <p:nvPr/>
        </p:nvSpPr>
        <p:spPr>
          <a:xfrm>
            <a:off x="9047043" y="1363382"/>
            <a:ext cx="7544400" cy="42591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13835" u="none" cap="none" strike="noStrike">
                <a:solidFill>
                  <a:srgbClr val="7B96D4"/>
                </a:solidFill>
                <a:latin typeface="Heebo Black"/>
                <a:ea typeface="Heebo Black"/>
                <a:cs typeface="Heebo Black"/>
                <a:sym typeface="Heebo Black"/>
              </a:rPr>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215" name="Shape 215"/>
        <p:cNvGrpSpPr/>
        <p:nvPr/>
      </p:nvGrpSpPr>
      <p:grpSpPr>
        <a:xfrm>
          <a:off x="0" y="0"/>
          <a:ext cx="0" cy="0"/>
          <a:chOff x="0" y="0"/>
          <a:chExt cx="0" cy="0"/>
        </a:xfrm>
      </p:grpSpPr>
      <p:grpSp>
        <p:nvGrpSpPr>
          <p:cNvPr id="216" name="Google Shape;216;p18"/>
          <p:cNvGrpSpPr/>
          <p:nvPr/>
        </p:nvGrpSpPr>
        <p:grpSpPr>
          <a:xfrm>
            <a:off x="498356" y="340369"/>
            <a:ext cx="17291303" cy="9434909"/>
            <a:chOff x="0" y="-38100"/>
            <a:chExt cx="4554058" cy="2484898"/>
          </a:xfrm>
        </p:grpSpPr>
        <p:sp>
          <p:nvSpPr>
            <p:cNvPr id="217" name="Google Shape;217;p18"/>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txBox="1"/>
            <p:nvPr/>
          </p:nvSpPr>
          <p:spPr>
            <a:xfrm>
              <a:off x="0" y="-38100"/>
              <a:ext cx="812800" cy="8509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9" name="Google Shape;219;p18"/>
          <p:cNvSpPr/>
          <p:nvPr/>
        </p:nvSpPr>
        <p:spPr>
          <a:xfrm>
            <a:off x="527275" y="2026875"/>
            <a:ext cx="17236303" cy="691616"/>
          </a:xfrm>
          <a:custGeom>
            <a:rect b="b" l="l" r="r" t="t"/>
            <a:pathLst>
              <a:path extrusionOk="0" h="182124" w="4523964">
                <a:moveTo>
                  <a:pt x="0" y="0"/>
                </a:moveTo>
                <a:lnTo>
                  <a:pt x="4523964" y="0"/>
                </a:lnTo>
                <a:lnTo>
                  <a:pt x="4523964" y="182124"/>
                </a:lnTo>
                <a:lnTo>
                  <a:pt x="0" y="182124"/>
                </a:lnTo>
                <a:close/>
              </a:path>
            </a:pathLst>
          </a:custGeom>
          <a:solidFill>
            <a:srgbClr val="B1C9EB"/>
          </a:solidFill>
          <a:ln>
            <a:noFill/>
          </a:ln>
        </p:spPr>
      </p:sp>
      <p:sp>
        <p:nvSpPr>
          <p:cNvPr id="220" name="Google Shape;220;p18"/>
          <p:cNvSpPr txBox="1"/>
          <p:nvPr/>
        </p:nvSpPr>
        <p:spPr>
          <a:xfrm>
            <a:off x="782300" y="3158500"/>
            <a:ext cx="3789600" cy="5810700"/>
          </a:xfrm>
          <a:prstGeom prst="rect">
            <a:avLst/>
          </a:prstGeom>
          <a:noFill/>
          <a:ln>
            <a:noFill/>
          </a:ln>
        </p:spPr>
        <p:txBody>
          <a:bodyPr anchorCtr="0" anchor="t" bIns="0" lIns="0" spcFirstLastPara="1" rIns="0" wrap="square" tIns="0">
            <a:spAutoFit/>
          </a:bodyPr>
          <a:lstStyle/>
          <a:p>
            <a:pPr indent="-330200" lvl="0" marL="457200" rtl="0" algn="l">
              <a:lnSpc>
                <a:spcPct val="115000"/>
              </a:lnSpc>
              <a:spcBef>
                <a:spcPts val="0"/>
              </a:spcBef>
              <a:spcAft>
                <a:spcPts val="0"/>
              </a:spcAft>
              <a:buClr>
                <a:srgbClr val="1F2328"/>
              </a:buClr>
              <a:buSzPts val="1600"/>
              <a:buFont typeface="Do Hyeon"/>
              <a:buChar char="●"/>
            </a:pPr>
            <a:r>
              <a:rPr b="1" lang="en-US" sz="2500">
                <a:solidFill>
                  <a:srgbClr val="1F2328"/>
                </a:solidFill>
                <a:highlight>
                  <a:srgbClr val="FFFFFF"/>
                </a:highlight>
                <a:latin typeface="Do Hyeon"/>
                <a:ea typeface="Do Hyeon"/>
                <a:cs typeface="Do Hyeon"/>
                <a:sym typeface="Do Hyeon"/>
              </a:rPr>
              <a:t>예비 창업자 및 초보 사장님</a:t>
            </a:r>
            <a:br>
              <a:rPr lang="en-US" sz="2000">
                <a:solidFill>
                  <a:srgbClr val="1F2328"/>
                </a:solidFill>
                <a:highlight>
                  <a:srgbClr val="FFFFFF"/>
                </a:highlight>
                <a:latin typeface="Do Hyeon"/>
                <a:ea typeface="Do Hyeon"/>
                <a:cs typeface="Do Hyeon"/>
                <a:sym typeface="Do Hyeon"/>
              </a:rPr>
            </a:br>
            <a:r>
              <a:rPr lang="en-US" sz="2000">
                <a:solidFill>
                  <a:srgbClr val="1F2328"/>
                </a:solidFill>
                <a:highlight>
                  <a:srgbClr val="FFFFFF"/>
                </a:highlight>
                <a:latin typeface="Do Hyeon"/>
                <a:ea typeface="Do Hyeon"/>
                <a:cs typeface="Do Hyeon"/>
                <a:sym typeface="Do Hyeon"/>
              </a:rPr>
              <a:t>창업과 운영에 도움이 되는 시장분석 데이터 필요</a:t>
            </a:r>
            <a:endParaRPr sz="2000">
              <a:solidFill>
                <a:srgbClr val="1F2328"/>
              </a:solidFill>
              <a:highlight>
                <a:srgbClr val="FFFFFF"/>
              </a:highlight>
              <a:latin typeface="Do Hyeon"/>
              <a:ea typeface="Do Hyeon"/>
              <a:cs typeface="Do Hyeon"/>
              <a:sym typeface="Do Hyeon"/>
            </a:endParaRPr>
          </a:p>
          <a:p>
            <a:pPr indent="0" lvl="0" marL="457200" rtl="0" algn="l">
              <a:lnSpc>
                <a:spcPct val="115000"/>
              </a:lnSpc>
              <a:spcBef>
                <a:spcPts val="0"/>
              </a:spcBef>
              <a:spcAft>
                <a:spcPts val="0"/>
              </a:spcAft>
              <a:buNone/>
            </a:pPr>
            <a:r>
              <a:t/>
            </a:r>
            <a:endParaRPr sz="2000">
              <a:solidFill>
                <a:srgbClr val="1F2328"/>
              </a:solidFill>
              <a:highlight>
                <a:srgbClr val="FFFFFF"/>
              </a:highlight>
              <a:latin typeface="Do Hyeon"/>
              <a:ea typeface="Do Hyeon"/>
              <a:cs typeface="Do Hyeon"/>
              <a:sym typeface="Do Hyeon"/>
            </a:endParaRPr>
          </a:p>
          <a:p>
            <a:pPr indent="-330200" lvl="0" marL="457200" rtl="0" algn="l">
              <a:lnSpc>
                <a:spcPct val="115000"/>
              </a:lnSpc>
              <a:spcBef>
                <a:spcPts val="300"/>
              </a:spcBef>
              <a:spcAft>
                <a:spcPts val="0"/>
              </a:spcAft>
              <a:buClr>
                <a:srgbClr val="1F2328"/>
              </a:buClr>
              <a:buSzPts val="1600"/>
              <a:buFont typeface="Do Hyeon"/>
              <a:buChar char="●"/>
            </a:pPr>
            <a:r>
              <a:rPr b="1" lang="en-US" sz="2500">
                <a:solidFill>
                  <a:srgbClr val="1F2328"/>
                </a:solidFill>
                <a:highlight>
                  <a:srgbClr val="FFFFFF"/>
                </a:highlight>
                <a:latin typeface="Do Hyeon"/>
                <a:ea typeface="Do Hyeon"/>
                <a:cs typeface="Do Hyeon"/>
                <a:sym typeface="Do Hyeon"/>
              </a:rPr>
              <a:t>무직 청년들</a:t>
            </a:r>
            <a:br>
              <a:rPr lang="en-US" sz="2000">
                <a:solidFill>
                  <a:srgbClr val="1F2328"/>
                </a:solidFill>
                <a:highlight>
                  <a:srgbClr val="FFFFFF"/>
                </a:highlight>
                <a:latin typeface="Do Hyeon"/>
                <a:ea typeface="Do Hyeon"/>
                <a:cs typeface="Do Hyeon"/>
                <a:sym typeface="Do Hyeon"/>
              </a:rPr>
            </a:br>
            <a:r>
              <a:rPr lang="en-US" sz="2000">
                <a:solidFill>
                  <a:srgbClr val="1F2328"/>
                </a:solidFill>
                <a:highlight>
                  <a:srgbClr val="FFFFFF"/>
                </a:highlight>
                <a:latin typeface="Do Hyeon"/>
                <a:ea typeface="Do Hyeon"/>
                <a:cs typeface="Do Hyeon"/>
                <a:sym typeface="Do Hyeon"/>
              </a:rPr>
              <a:t>창업 초기 진입 장벽을 낮추고 성공 가능성을 높이는 지원 필요</a:t>
            </a:r>
            <a:endParaRPr sz="2000">
              <a:solidFill>
                <a:srgbClr val="1F2328"/>
              </a:solidFill>
              <a:highlight>
                <a:srgbClr val="FFFFFF"/>
              </a:highlight>
              <a:latin typeface="Do Hyeon"/>
              <a:ea typeface="Do Hyeon"/>
              <a:cs typeface="Do Hyeon"/>
              <a:sym typeface="Do Hyeon"/>
            </a:endParaRPr>
          </a:p>
          <a:p>
            <a:pPr indent="0" lvl="0" marL="457200" rtl="0" algn="l">
              <a:lnSpc>
                <a:spcPct val="115000"/>
              </a:lnSpc>
              <a:spcBef>
                <a:spcPts val="300"/>
              </a:spcBef>
              <a:spcAft>
                <a:spcPts val="0"/>
              </a:spcAft>
              <a:buNone/>
            </a:pPr>
            <a:r>
              <a:t/>
            </a:r>
            <a:endParaRPr sz="2000">
              <a:solidFill>
                <a:srgbClr val="1F2328"/>
              </a:solidFill>
              <a:highlight>
                <a:srgbClr val="FFFFFF"/>
              </a:highlight>
              <a:latin typeface="Do Hyeon"/>
              <a:ea typeface="Do Hyeon"/>
              <a:cs typeface="Do Hyeon"/>
              <a:sym typeface="Do Hyeon"/>
            </a:endParaRPr>
          </a:p>
          <a:p>
            <a:pPr indent="-330200" lvl="0" marL="457200" rtl="0" algn="l">
              <a:lnSpc>
                <a:spcPct val="115000"/>
              </a:lnSpc>
              <a:spcBef>
                <a:spcPts val="300"/>
              </a:spcBef>
              <a:spcAft>
                <a:spcPts val="0"/>
              </a:spcAft>
              <a:buClr>
                <a:srgbClr val="1F2328"/>
              </a:buClr>
              <a:buSzPts val="1600"/>
              <a:buFont typeface="Do Hyeon"/>
              <a:buChar char="●"/>
            </a:pPr>
            <a:r>
              <a:rPr b="1" lang="en-US" sz="2500">
                <a:solidFill>
                  <a:srgbClr val="1F2328"/>
                </a:solidFill>
                <a:highlight>
                  <a:srgbClr val="FFFFFF"/>
                </a:highlight>
                <a:latin typeface="Do Hyeon"/>
                <a:ea typeface="Do Hyeon"/>
                <a:cs typeface="Do Hyeon"/>
                <a:sym typeface="Do Hyeon"/>
              </a:rPr>
              <a:t>지자체</a:t>
            </a:r>
            <a:br>
              <a:rPr b="1" lang="en-US" sz="2500">
                <a:solidFill>
                  <a:srgbClr val="1F2328"/>
                </a:solidFill>
                <a:highlight>
                  <a:srgbClr val="FFFFFF"/>
                </a:highlight>
                <a:latin typeface="Do Hyeon"/>
                <a:ea typeface="Do Hyeon"/>
                <a:cs typeface="Do Hyeon"/>
                <a:sym typeface="Do Hyeon"/>
              </a:rPr>
            </a:br>
            <a:r>
              <a:rPr lang="en-US" sz="2000">
                <a:solidFill>
                  <a:srgbClr val="1F2328"/>
                </a:solidFill>
                <a:highlight>
                  <a:srgbClr val="FFFFFF"/>
                </a:highlight>
                <a:latin typeface="Do Hyeon"/>
                <a:ea typeface="Do Hyeon"/>
                <a:cs typeface="Do Hyeon"/>
                <a:sym typeface="Do Hyeon"/>
              </a:rPr>
              <a:t>상권 불균형 문제 해결 및 지역 경제 활성화를 위한 솔루션 필요</a:t>
            </a:r>
            <a:endParaRPr sz="2000">
              <a:solidFill>
                <a:srgbClr val="1F2328"/>
              </a:solidFill>
              <a:highlight>
                <a:srgbClr val="FFFFFF"/>
              </a:highlight>
              <a:latin typeface="Do Hyeon"/>
              <a:ea typeface="Do Hyeon"/>
              <a:cs typeface="Do Hyeon"/>
              <a:sym typeface="Do Hyeon"/>
            </a:endParaRPr>
          </a:p>
          <a:p>
            <a:pPr indent="0" lvl="0" marL="457200" rtl="0" algn="l">
              <a:lnSpc>
                <a:spcPct val="115000"/>
              </a:lnSpc>
              <a:spcBef>
                <a:spcPts val="300"/>
              </a:spcBef>
              <a:spcAft>
                <a:spcPts val="0"/>
              </a:spcAft>
              <a:buNone/>
            </a:pPr>
            <a:r>
              <a:t/>
            </a:r>
            <a:endParaRPr sz="2000">
              <a:solidFill>
                <a:srgbClr val="1F2328"/>
              </a:solidFill>
              <a:highlight>
                <a:srgbClr val="FFFFFF"/>
              </a:highlight>
              <a:latin typeface="Do Hyeon"/>
              <a:ea typeface="Do Hyeon"/>
              <a:cs typeface="Do Hyeon"/>
              <a:sym typeface="Do Hyeon"/>
            </a:endParaRPr>
          </a:p>
          <a:p>
            <a:pPr indent="-355600" lvl="0" marL="457200" rtl="0" algn="l">
              <a:lnSpc>
                <a:spcPct val="115000"/>
              </a:lnSpc>
              <a:spcBef>
                <a:spcPts val="300"/>
              </a:spcBef>
              <a:spcAft>
                <a:spcPts val="0"/>
              </a:spcAft>
              <a:buClr>
                <a:srgbClr val="1F2328"/>
              </a:buClr>
              <a:buSzPts val="2000"/>
              <a:buFont typeface="Do Hyeon"/>
              <a:buChar char="●"/>
            </a:pPr>
            <a:r>
              <a:rPr b="1" lang="en-US" sz="2500">
                <a:solidFill>
                  <a:srgbClr val="1F2328"/>
                </a:solidFill>
                <a:highlight>
                  <a:srgbClr val="FFFFFF"/>
                </a:highlight>
                <a:latin typeface="Do Hyeon"/>
                <a:ea typeface="Do Hyeon"/>
                <a:cs typeface="Do Hyeon"/>
                <a:sym typeface="Do Hyeon"/>
              </a:rPr>
              <a:t>프랜차이즈 본사</a:t>
            </a:r>
            <a:br>
              <a:rPr lang="en-US" sz="2000">
                <a:solidFill>
                  <a:srgbClr val="1F2328"/>
                </a:solidFill>
                <a:highlight>
                  <a:srgbClr val="FFFFFF"/>
                </a:highlight>
                <a:latin typeface="Do Hyeon"/>
                <a:ea typeface="Do Hyeon"/>
                <a:cs typeface="Do Hyeon"/>
                <a:sym typeface="Do Hyeon"/>
              </a:rPr>
            </a:br>
            <a:r>
              <a:rPr lang="en-US" sz="2000">
                <a:solidFill>
                  <a:srgbClr val="1F2328"/>
                </a:solidFill>
                <a:highlight>
                  <a:srgbClr val="FFFFFF"/>
                </a:highlight>
                <a:latin typeface="Do Hyeon"/>
                <a:ea typeface="Do Hyeon"/>
                <a:cs typeface="Do Hyeon"/>
                <a:sym typeface="Do Hyeon"/>
              </a:rPr>
              <a:t>적절한 입지 선정과 상권 분석을 통한 가맹점 확장 전략 필요</a:t>
            </a:r>
            <a:endParaRPr sz="3100">
              <a:latin typeface="Do Hyeon"/>
              <a:ea typeface="Do Hyeon"/>
              <a:cs typeface="Do Hyeon"/>
              <a:sym typeface="Do Hyeon"/>
            </a:endParaRPr>
          </a:p>
        </p:txBody>
      </p:sp>
      <p:sp>
        <p:nvSpPr>
          <p:cNvPr id="221" name="Google Shape;221;p18"/>
          <p:cNvSpPr txBox="1"/>
          <p:nvPr/>
        </p:nvSpPr>
        <p:spPr>
          <a:xfrm>
            <a:off x="13261725" y="2054675"/>
            <a:ext cx="26280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2E53A8"/>
                </a:solidFill>
                <a:latin typeface="Do Hyeon"/>
                <a:ea typeface="Do Hyeon"/>
                <a:cs typeface="Do Hyeon"/>
                <a:sym typeface="Do Hyeon"/>
              </a:rPr>
              <a:t>Competition</a:t>
            </a:r>
            <a:endParaRPr sz="4000">
              <a:latin typeface="Do Hyeon"/>
              <a:ea typeface="Do Hyeon"/>
              <a:cs typeface="Do Hyeon"/>
              <a:sym typeface="Do Hyeon"/>
            </a:endParaRPr>
          </a:p>
        </p:txBody>
      </p:sp>
      <p:sp>
        <p:nvSpPr>
          <p:cNvPr id="222" name="Google Shape;222;p18"/>
          <p:cNvSpPr txBox="1"/>
          <p:nvPr/>
        </p:nvSpPr>
        <p:spPr>
          <a:xfrm>
            <a:off x="4861953" y="497200"/>
            <a:ext cx="8411700" cy="14928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b="1" lang="en-US" sz="9699">
                <a:solidFill>
                  <a:srgbClr val="4C6FBF"/>
                </a:solidFill>
                <a:latin typeface="Do Hyeon"/>
                <a:ea typeface="Do Hyeon"/>
                <a:cs typeface="Do Hyeon"/>
                <a:sym typeface="Do Hyeon"/>
              </a:rPr>
              <a:t>	N A B C</a:t>
            </a:r>
            <a:endParaRPr sz="4100">
              <a:latin typeface="Do Hyeon"/>
              <a:ea typeface="Do Hyeon"/>
              <a:cs typeface="Do Hyeon"/>
              <a:sym typeface="Do Hyeon"/>
            </a:endParaRPr>
          </a:p>
        </p:txBody>
      </p:sp>
      <p:sp>
        <p:nvSpPr>
          <p:cNvPr id="223" name="Google Shape;223;p18"/>
          <p:cNvSpPr txBox="1"/>
          <p:nvPr/>
        </p:nvSpPr>
        <p:spPr>
          <a:xfrm>
            <a:off x="1294300" y="2065638"/>
            <a:ext cx="28128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2E53A8"/>
                </a:solidFill>
                <a:latin typeface="Do Hyeon"/>
                <a:ea typeface="Do Hyeon"/>
                <a:cs typeface="Do Hyeon"/>
                <a:sym typeface="Do Hyeon"/>
              </a:rPr>
              <a:t>Needs</a:t>
            </a:r>
            <a:endParaRPr sz="4000">
              <a:latin typeface="Do Hyeon"/>
              <a:ea typeface="Do Hyeon"/>
              <a:cs typeface="Do Hyeon"/>
              <a:sym typeface="Do Hyeon"/>
            </a:endParaRPr>
          </a:p>
        </p:txBody>
      </p:sp>
      <p:sp>
        <p:nvSpPr>
          <p:cNvPr id="224" name="Google Shape;224;p18"/>
          <p:cNvSpPr txBox="1"/>
          <p:nvPr/>
        </p:nvSpPr>
        <p:spPr>
          <a:xfrm>
            <a:off x="9520752" y="2054675"/>
            <a:ext cx="23010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2E53A8"/>
                </a:solidFill>
                <a:latin typeface="Do Hyeon"/>
                <a:ea typeface="Do Hyeon"/>
                <a:cs typeface="Do Hyeon"/>
                <a:sym typeface="Do Hyeon"/>
              </a:rPr>
              <a:t>Benefits</a:t>
            </a:r>
            <a:endParaRPr sz="4000">
              <a:latin typeface="Do Hyeon"/>
              <a:ea typeface="Do Hyeon"/>
              <a:cs typeface="Do Hyeon"/>
              <a:sym typeface="Do Hyeon"/>
            </a:endParaRPr>
          </a:p>
        </p:txBody>
      </p:sp>
      <p:sp>
        <p:nvSpPr>
          <p:cNvPr id="225" name="Google Shape;225;p18"/>
          <p:cNvSpPr txBox="1"/>
          <p:nvPr/>
        </p:nvSpPr>
        <p:spPr>
          <a:xfrm>
            <a:off x="5267975" y="2054675"/>
            <a:ext cx="2812800" cy="615600"/>
          </a:xfrm>
          <a:prstGeom prst="rect">
            <a:avLst/>
          </a:prstGeom>
          <a:noFill/>
          <a:ln>
            <a:noFill/>
          </a:ln>
        </p:spPr>
        <p:txBody>
          <a:bodyPr anchorCtr="0" anchor="t" bIns="0" lIns="0" spcFirstLastPara="1" rIns="0" wrap="square" tIns="0">
            <a:spAutoFit/>
          </a:bodyPr>
          <a:lstStyle/>
          <a:p>
            <a:pPr indent="0" lvl="0" marL="0" marR="0" rtl="0" algn="ctr">
              <a:lnSpc>
                <a:spcPct val="111003"/>
              </a:lnSpc>
              <a:spcBef>
                <a:spcPts val="0"/>
              </a:spcBef>
              <a:spcAft>
                <a:spcPts val="0"/>
              </a:spcAft>
              <a:buNone/>
            </a:pPr>
            <a:r>
              <a:rPr b="1" lang="en-US" sz="4000">
                <a:solidFill>
                  <a:srgbClr val="2E53A8"/>
                </a:solidFill>
                <a:latin typeface="Do Hyeon"/>
                <a:ea typeface="Do Hyeon"/>
                <a:cs typeface="Do Hyeon"/>
                <a:sym typeface="Do Hyeon"/>
              </a:rPr>
              <a:t>Approach</a:t>
            </a:r>
            <a:endParaRPr sz="4000">
              <a:latin typeface="Do Hyeon"/>
              <a:ea typeface="Do Hyeon"/>
              <a:cs typeface="Do Hyeon"/>
              <a:sym typeface="Do Hyeon"/>
            </a:endParaRPr>
          </a:p>
        </p:txBody>
      </p:sp>
      <p:sp>
        <p:nvSpPr>
          <p:cNvPr id="226" name="Google Shape;226;p18"/>
          <p:cNvSpPr txBox="1"/>
          <p:nvPr/>
        </p:nvSpPr>
        <p:spPr>
          <a:xfrm>
            <a:off x="5203125" y="2929900"/>
            <a:ext cx="3329400" cy="52272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rgbClr val="1F2328"/>
              </a:buClr>
              <a:buSzPts val="2400"/>
              <a:buFont typeface="Do Hyeon"/>
              <a:buChar char="●"/>
            </a:pPr>
            <a:r>
              <a:rPr lang="en-US" sz="2400">
                <a:solidFill>
                  <a:srgbClr val="1F2328"/>
                </a:solidFill>
                <a:latin typeface="Do Hyeon"/>
                <a:ea typeface="Do Hyeon"/>
                <a:cs typeface="Do Hyeon"/>
                <a:sym typeface="Do Hyeon"/>
              </a:rPr>
              <a:t>빅데이터 기반 AI 및 머신러닝 모델 활용</a:t>
            </a:r>
            <a:endParaRPr sz="2400">
              <a:solidFill>
                <a:srgbClr val="1F2328"/>
              </a:solidFill>
              <a:latin typeface="Do Hyeon"/>
              <a:ea typeface="Do Hyeon"/>
              <a:cs typeface="Do Hyeon"/>
              <a:sym typeface="Do Hyeon"/>
            </a:endParaRPr>
          </a:p>
          <a:p>
            <a:pPr indent="0" lvl="0" marL="457200" rtl="0" algn="l">
              <a:lnSpc>
                <a:spcPct val="115000"/>
              </a:lnSpc>
              <a:spcBef>
                <a:spcPts val="0"/>
              </a:spcBef>
              <a:spcAft>
                <a:spcPts val="0"/>
              </a:spcAft>
              <a:buNone/>
            </a:pPr>
            <a:r>
              <a:t/>
            </a:r>
            <a:endParaRPr sz="2400">
              <a:solidFill>
                <a:srgbClr val="1F2328"/>
              </a:solidFill>
              <a:latin typeface="Do Hyeon"/>
              <a:ea typeface="Do Hyeon"/>
              <a:cs typeface="Do Hyeon"/>
              <a:sym typeface="Do Hyeon"/>
            </a:endParaRPr>
          </a:p>
          <a:p>
            <a:pPr indent="0" lvl="0" marL="457200" rtl="0" algn="l">
              <a:lnSpc>
                <a:spcPct val="115000"/>
              </a:lnSpc>
              <a:spcBef>
                <a:spcPts val="0"/>
              </a:spcBef>
              <a:spcAft>
                <a:spcPts val="0"/>
              </a:spcAft>
              <a:buNone/>
            </a:pPr>
            <a:r>
              <a:t/>
            </a:r>
            <a:endParaRPr sz="2400">
              <a:solidFill>
                <a:srgbClr val="1F2328"/>
              </a:solidFill>
              <a:latin typeface="Do Hyeon"/>
              <a:ea typeface="Do Hyeon"/>
              <a:cs typeface="Do Hyeon"/>
              <a:sym typeface="Do Hyeon"/>
            </a:endParaRPr>
          </a:p>
          <a:p>
            <a:pPr indent="0" lvl="0" marL="457200" rtl="0" algn="l">
              <a:lnSpc>
                <a:spcPct val="115000"/>
              </a:lnSpc>
              <a:spcBef>
                <a:spcPts val="0"/>
              </a:spcBef>
              <a:spcAft>
                <a:spcPts val="0"/>
              </a:spcAft>
              <a:buNone/>
            </a:pPr>
            <a:r>
              <a:t/>
            </a:r>
            <a:endParaRPr sz="2400">
              <a:solidFill>
                <a:srgbClr val="1F2328"/>
              </a:solidFill>
              <a:latin typeface="Do Hyeon"/>
              <a:ea typeface="Do Hyeon"/>
              <a:cs typeface="Do Hyeon"/>
              <a:sym typeface="Do Hyeon"/>
            </a:endParaRPr>
          </a:p>
          <a:p>
            <a:pPr indent="0" lvl="0" marL="0" rtl="0" algn="l">
              <a:lnSpc>
                <a:spcPct val="115000"/>
              </a:lnSpc>
              <a:spcBef>
                <a:spcPts val="0"/>
              </a:spcBef>
              <a:spcAft>
                <a:spcPts val="0"/>
              </a:spcAft>
              <a:buNone/>
            </a:pPr>
            <a:r>
              <a:t/>
            </a:r>
            <a:endParaRPr sz="2400">
              <a:solidFill>
                <a:srgbClr val="1F2328"/>
              </a:solidFill>
              <a:latin typeface="Do Hyeon"/>
              <a:ea typeface="Do Hyeon"/>
              <a:cs typeface="Do Hyeon"/>
              <a:sym typeface="Do Hyeon"/>
            </a:endParaRPr>
          </a:p>
          <a:p>
            <a:pPr indent="-381000" lvl="0" marL="457200" rtl="0" algn="l">
              <a:lnSpc>
                <a:spcPct val="115000"/>
              </a:lnSpc>
              <a:spcBef>
                <a:spcPts val="0"/>
              </a:spcBef>
              <a:spcAft>
                <a:spcPts val="0"/>
              </a:spcAft>
              <a:buClr>
                <a:srgbClr val="1F2328"/>
              </a:buClr>
              <a:buSzPts val="2400"/>
              <a:buFont typeface="Do Hyeon"/>
              <a:buChar char="●"/>
            </a:pPr>
            <a:r>
              <a:rPr lang="en-US" sz="2400">
                <a:solidFill>
                  <a:srgbClr val="1F2328"/>
                </a:solidFill>
                <a:latin typeface="Do Hyeon"/>
                <a:ea typeface="Do Hyeon"/>
                <a:cs typeface="Do Hyeon"/>
                <a:sym typeface="Do Hyeon"/>
              </a:rPr>
              <a:t>데이터 분석을 통한 인사이트 도출</a:t>
            </a:r>
            <a:endParaRPr sz="2400">
              <a:solidFill>
                <a:srgbClr val="1F2328"/>
              </a:solidFill>
              <a:latin typeface="Do Hyeon"/>
              <a:ea typeface="Do Hyeon"/>
              <a:cs typeface="Do Hyeon"/>
              <a:sym typeface="Do Hyeon"/>
            </a:endParaRPr>
          </a:p>
          <a:p>
            <a:pPr indent="0" lvl="0" marL="457200" rtl="0" algn="l">
              <a:lnSpc>
                <a:spcPct val="115000"/>
              </a:lnSpc>
              <a:spcBef>
                <a:spcPts val="0"/>
              </a:spcBef>
              <a:spcAft>
                <a:spcPts val="0"/>
              </a:spcAft>
              <a:buNone/>
            </a:pPr>
            <a:r>
              <a:t/>
            </a:r>
            <a:endParaRPr sz="2400">
              <a:solidFill>
                <a:srgbClr val="1F2328"/>
              </a:solidFill>
              <a:latin typeface="Do Hyeon"/>
              <a:ea typeface="Do Hyeon"/>
              <a:cs typeface="Do Hyeon"/>
              <a:sym typeface="Do Hyeon"/>
            </a:endParaRPr>
          </a:p>
          <a:p>
            <a:pPr indent="0" lvl="0" marL="457200" rtl="0" algn="l">
              <a:lnSpc>
                <a:spcPct val="115000"/>
              </a:lnSpc>
              <a:spcBef>
                <a:spcPts val="0"/>
              </a:spcBef>
              <a:spcAft>
                <a:spcPts val="0"/>
              </a:spcAft>
              <a:buNone/>
            </a:pPr>
            <a:r>
              <a:t/>
            </a:r>
            <a:endParaRPr sz="2400">
              <a:solidFill>
                <a:srgbClr val="1F2328"/>
              </a:solidFill>
              <a:latin typeface="Do Hyeon"/>
              <a:ea typeface="Do Hyeon"/>
              <a:cs typeface="Do Hyeon"/>
              <a:sym typeface="Do Hyeon"/>
            </a:endParaRPr>
          </a:p>
          <a:p>
            <a:pPr indent="0" lvl="0" marL="457200" rtl="0" algn="l">
              <a:lnSpc>
                <a:spcPct val="115000"/>
              </a:lnSpc>
              <a:spcBef>
                <a:spcPts val="0"/>
              </a:spcBef>
              <a:spcAft>
                <a:spcPts val="0"/>
              </a:spcAft>
              <a:buNone/>
            </a:pPr>
            <a:r>
              <a:t/>
            </a:r>
            <a:endParaRPr sz="2400">
              <a:solidFill>
                <a:srgbClr val="1F2328"/>
              </a:solidFill>
              <a:latin typeface="Do Hyeon"/>
              <a:ea typeface="Do Hyeon"/>
              <a:cs typeface="Do Hyeon"/>
              <a:sym typeface="Do Hyeon"/>
            </a:endParaRPr>
          </a:p>
          <a:p>
            <a:pPr indent="-381000" lvl="0" marL="457200" rtl="0" algn="l">
              <a:lnSpc>
                <a:spcPct val="115000"/>
              </a:lnSpc>
              <a:spcBef>
                <a:spcPts val="0"/>
              </a:spcBef>
              <a:spcAft>
                <a:spcPts val="0"/>
              </a:spcAft>
              <a:buClr>
                <a:srgbClr val="1F2328"/>
              </a:buClr>
              <a:buSzPts val="2400"/>
              <a:buFont typeface="Do Hyeon"/>
              <a:buChar char="●"/>
            </a:pPr>
            <a:r>
              <a:rPr lang="en-US" sz="2400">
                <a:solidFill>
                  <a:srgbClr val="1F2328"/>
                </a:solidFill>
                <a:latin typeface="Do Hyeon"/>
                <a:ea typeface="Do Hyeon"/>
                <a:cs typeface="Do Hyeon"/>
                <a:sym typeface="Do Hyeon"/>
              </a:rPr>
              <a:t>사용자 맞춤형 정보 제공</a:t>
            </a:r>
            <a:endParaRPr sz="2400">
              <a:solidFill>
                <a:srgbClr val="1F2328"/>
              </a:solidFill>
              <a:latin typeface="Do Hyeon"/>
              <a:ea typeface="Do Hyeon"/>
              <a:cs typeface="Do Hyeon"/>
              <a:sym typeface="Do Hyeon"/>
            </a:endParaRPr>
          </a:p>
        </p:txBody>
      </p:sp>
      <p:pic>
        <p:nvPicPr>
          <p:cNvPr id="227" name="Google Shape;227;p18"/>
          <p:cNvPicPr preferRelativeResize="0"/>
          <p:nvPr/>
        </p:nvPicPr>
        <p:blipFill rotWithShape="1">
          <a:blip r:embed="rId3">
            <a:alphaModFix/>
          </a:blip>
          <a:srcRect b="22613" l="20151" r="20264" t="17844"/>
          <a:stretch/>
        </p:blipFill>
        <p:spPr>
          <a:xfrm>
            <a:off x="5986025" y="3896350"/>
            <a:ext cx="1662475" cy="1347025"/>
          </a:xfrm>
          <a:prstGeom prst="rect">
            <a:avLst/>
          </a:prstGeom>
          <a:noFill/>
          <a:ln>
            <a:noFill/>
          </a:ln>
        </p:spPr>
      </p:pic>
      <p:pic>
        <p:nvPicPr>
          <p:cNvPr id="228" name="Google Shape;228;p18"/>
          <p:cNvPicPr preferRelativeResize="0"/>
          <p:nvPr/>
        </p:nvPicPr>
        <p:blipFill rotWithShape="1">
          <a:blip r:embed="rId4">
            <a:alphaModFix/>
          </a:blip>
          <a:srcRect b="35202" l="40254" r="20660" t="16909"/>
          <a:stretch/>
        </p:blipFill>
        <p:spPr>
          <a:xfrm>
            <a:off x="6235027" y="6506675"/>
            <a:ext cx="939200" cy="879475"/>
          </a:xfrm>
          <a:prstGeom prst="rect">
            <a:avLst/>
          </a:prstGeom>
          <a:noFill/>
          <a:ln>
            <a:noFill/>
          </a:ln>
        </p:spPr>
      </p:pic>
      <p:pic>
        <p:nvPicPr>
          <p:cNvPr id="229" name="Google Shape;229;p18"/>
          <p:cNvPicPr preferRelativeResize="0"/>
          <p:nvPr/>
        </p:nvPicPr>
        <p:blipFill>
          <a:blip r:embed="rId5">
            <a:alphaModFix/>
          </a:blip>
          <a:stretch>
            <a:fillRect/>
          </a:stretch>
        </p:blipFill>
        <p:spPr>
          <a:xfrm>
            <a:off x="6068949" y="8090575"/>
            <a:ext cx="1347025" cy="1347025"/>
          </a:xfrm>
          <a:prstGeom prst="rect">
            <a:avLst/>
          </a:prstGeom>
          <a:noFill/>
          <a:ln>
            <a:noFill/>
          </a:ln>
        </p:spPr>
      </p:pic>
      <p:sp>
        <p:nvSpPr>
          <p:cNvPr id="230" name="Google Shape;230;p18"/>
          <p:cNvSpPr txBox="1"/>
          <p:nvPr/>
        </p:nvSpPr>
        <p:spPr>
          <a:xfrm>
            <a:off x="9062625" y="3086950"/>
            <a:ext cx="3000000" cy="4109700"/>
          </a:xfrm>
          <a:prstGeom prst="rect">
            <a:avLst/>
          </a:prstGeom>
          <a:noFill/>
          <a:ln>
            <a:noFill/>
          </a:ln>
        </p:spPr>
        <p:txBody>
          <a:bodyPr anchorCtr="0" anchor="t" bIns="91425" lIns="91425" spcFirstLastPara="1" rIns="91425" wrap="square" tIns="91425">
            <a:spAutoFit/>
          </a:bodyPr>
          <a:lstStyle/>
          <a:p>
            <a:pPr indent="-387350" lvl="0" marL="457200" rtl="0" algn="l">
              <a:lnSpc>
                <a:spcPct val="115000"/>
              </a:lnSpc>
              <a:spcBef>
                <a:spcPts val="0"/>
              </a:spcBef>
              <a:spcAft>
                <a:spcPts val="0"/>
              </a:spcAft>
              <a:buClr>
                <a:srgbClr val="1F2328"/>
              </a:buClr>
              <a:buSzPts val="2500"/>
              <a:buFont typeface="Do Hyeon"/>
              <a:buChar char="●"/>
            </a:pPr>
            <a:r>
              <a:rPr lang="en-US" sz="2500">
                <a:solidFill>
                  <a:srgbClr val="1F2328"/>
                </a:solidFill>
                <a:latin typeface="Do Hyeon"/>
                <a:ea typeface="Do Hyeon"/>
                <a:cs typeface="Do Hyeon"/>
                <a:sym typeface="Do Hyeon"/>
              </a:rPr>
              <a:t>시장 조사 비용 및 시간 절감</a:t>
            </a:r>
            <a:endParaRPr sz="2500">
              <a:solidFill>
                <a:srgbClr val="1F2328"/>
              </a:solidFill>
              <a:latin typeface="Do Hyeon"/>
              <a:ea typeface="Do Hyeon"/>
              <a:cs typeface="Do Hyeon"/>
              <a:sym typeface="Do Hyeon"/>
            </a:endParaRPr>
          </a:p>
          <a:p>
            <a:pPr indent="0" lvl="0" marL="0" rtl="0" algn="l">
              <a:lnSpc>
                <a:spcPct val="115000"/>
              </a:lnSpc>
              <a:spcBef>
                <a:spcPts val="0"/>
              </a:spcBef>
              <a:spcAft>
                <a:spcPts val="0"/>
              </a:spcAft>
              <a:buNone/>
            </a:pPr>
            <a:r>
              <a:t/>
            </a:r>
            <a:endParaRPr sz="2500">
              <a:solidFill>
                <a:srgbClr val="1F2328"/>
              </a:solidFill>
              <a:latin typeface="Do Hyeon"/>
              <a:ea typeface="Do Hyeon"/>
              <a:cs typeface="Do Hyeon"/>
              <a:sym typeface="Do Hyeon"/>
            </a:endParaRPr>
          </a:p>
          <a:p>
            <a:pPr indent="0" lvl="0" marL="0" rtl="0" algn="l">
              <a:lnSpc>
                <a:spcPct val="115000"/>
              </a:lnSpc>
              <a:spcBef>
                <a:spcPts val="0"/>
              </a:spcBef>
              <a:spcAft>
                <a:spcPts val="0"/>
              </a:spcAft>
              <a:buNone/>
            </a:pPr>
            <a:r>
              <a:t/>
            </a:r>
            <a:endParaRPr sz="2500">
              <a:solidFill>
                <a:srgbClr val="1F2328"/>
              </a:solidFill>
              <a:latin typeface="Do Hyeon"/>
              <a:ea typeface="Do Hyeon"/>
              <a:cs typeface="Do Hyeon"/>
              <a:sym typeface="Do Hyeon"/>
            </a:endParaRPr>
          </a:p>
          <a:p>
            <a:pPr indent="0" lvl="0" marL="0" rtl="0" algn="l">
              <a:lnSpc>
                <a:spcPct val="115000"/>
              </a:lnSpc>
              <a:spcBef>
                <a:spcPts val="0"/>
              </a:spcBef>
              <a:spcAft>
                <a:spcPts val="0"/>
              </a:spcAft>
              <a:buNone/>
            </a:pPr>
            <a:r>
              <a:t/>
            </a:r>
            <a:endParaRPr sz="2500">
              <a:solidFill>
                <a:srgbClr val="1F2328"/>
              </a:solidFill>
              <a:latin typeface="Do Hyeon"/>
              <a:ea typeface="Do Hyeon"/>
              <a:cs typeface="Do Hyeon"/>
              <a:sym typeface="Do Hyeon"/>
            </a:endParaRPr>
          </a:p>
          <a:p>
            <a:pPr indent="0" lvl="0" marL="0" rtl="0" algn="l">
              <a:lnSpc>
                <a:spcPct val="115000"/>
              </a:lnSpc>
              <a:spcBef>
                <a:spcPts val="0"/>
              </a:spcBef>
              <a:spcAft>
                <a:spcPts val="0"/>
              </a:spcAft>
              <a:buNone/>
            </a:pPr>
            <a:r>
              <a:t/>
            </a:r>
            <a:endParaRPr sz="2500">
              <a:solidFill>
                <a:srgbClr val="1F2328"/>
              </a:solidFill>
              <a:latin typeface="Do Hyeon"/>
              <a:ea typeface="Do Hyeon"/>
              <a:cs typeface="Do Hyeon"/>
              <a:sym typeface="Do Hyeon"/>
            </a:endParaRPr>
          </a:p>
          <a:p>
            <a:pPr indent="0" lvl="0" marL="0" rtl="0" algn="l">
              <a:lnSpc>
                <a:spcPct val="115000"/>
              </a:lnSpc>
              <a:spcBef>
                <a:spcPts val="0"/>
              </a:spcBef>
              <a:spcAft>
                <a:spcPts val="0"/>
              </a:spcAft>
              <a:buNone/>
            </a:pPr>
            <a:r>
              <a:t/>
            </a:r>
            <a:endParaRPr sz="2500">
              <a:solidFill>
                <a:srgbClr val="1F2328"/>
              </a:solidFill>
              <a:latin typeface="Do Hyeon"/>
              <a:ea typeface="Do Hyeon"/>
              <a:cs typeface="Do Hyeon"/>
              <a:sym typeface="Do Hyeon"/>
            </a:endParaRPr>
          </a:p>
          <a:p>
            <a:pPr indent="-387350" lvl="0" marL="457200" rtl="0" algn="l">
              <a:lnSpc>
                <a:spcPct val="115000"/>
              </a:lnSpc>
              <a:spcBef>
                <a:spcPts val="0"/>
              </a:spcBef>
              <a:spcAft>
                <a:spcPts val="0"/>
              </a:spcAft>
              <a:buClr>
                <a:srgbClr val="1F2328"/>
              </a:buClr>
              <a:buSzPts val="2500"/>
              <a:buFont typeface="Do Hyeon"/>
              <a:buChar char="●"/>
            </a:pPr>
            <a:r>
              <a:rPr lang="en-US" sz="2500">
                <a:solidFill>
                  <a:srgbClr val="1F2328"/>
                </a:solidFill>
                <a:latin typeface="Do Hyeon"/>
                <a:ea typeface="Do Hyeon"/>
                <a:cs typeface="Do Hyeon"/>
                <a:sym typeface="Do Hyeon"/>
              </a:rPr>
              <a:t>매출 향상 및 요인 파악 등 문제 해결</a:t>
            </a:r>
            <a:endParaRPr sz="2500">
              <a:solidFill>
                <a:srgbClr val="1F2328"/>
              </a:solidFill>
              <a:latin typeface="Do Hyeon"/>
              <a:ea typeface="Do Hyeon"/>
              <a:cs typeface="Do Hyeon"/>
              <a:sym typeface="Do Hyeon"/>
            </a:endParaRPr>
          </a:p>
        </p:txBody>
      </p:sp>
      <p:pic>
        <p:nvPicPr>
          <p:cNvPr id="231" name="Google Shape;231;p18"/>
          <p:cNvPicPr preferRelativeResize="0"/>
          <p:nvPr/>
        </p:nvPicPr>
        <p:blipFill>
          <a:blip r:embed="rId6">
            <a:alphaModFix/>
          </a:blip>
          <a:stretch>
            <a:fillRect/>
          </a:stretch>
        </p:blipFill>
        <p:spPr>
          <a:xfrm>
            <a:off x="9816225" y="4319200"/>
            <a:ext cx="1492800" cy="1492800"/>
          </a:xfrm>
          <a:prstGeom prst="rect">
            <a:avLst/>
          </a:prstGeom>
          <a:noFill/>
          <a:ln>
            <a:noFill/>
          </a:ln>
        </p:spPr>
      </p:pic>
      <p:pic>
        <p:nvPicPr>
          <p:cNvPr id="232" name="Google Shape;232;p18"/>
          <p:cNvPicPr preferRelativeResize="0"/>
          <p:nvPr/>
        </p:nvPicPr>
        <p:blipFill rotWithShape="1">
          <a:blip r:embed="rId7">
            <a:alphaModFix/>
          </a:blip>
          <a:srcRect b="13859" l="11471" r="11433" t="14843"/>
          <a:stretch/>
        </p:blipFill>
        <p:spPr>
          <a:xfrm>
            <a:off x="9848648" y="7260300"/>
            <a:ext cx="1492800" cy="1380557"/>
          </a:xfrm>
          <a:prstGeom prst="rect">
            <a:avLst/>
          </a:prstGeom>
          <a:noFill/>
          <a:ln>
            <a:noFill/>
          </a:ln>
        </p:spPr>
      </p:pic>
      <p:sp>
        <p:nvSpPr>
          <p:cNvPr id="233" name="Google Shape;233;p18"/>
          <p:cNvSpPr txBox="1"/>
          <p:nvPr/>
        </p:nvSpPr>
        <p:spPr>
          <a:xfrm>
            <a:off x="12777325" y="3082300"/>
            <a:ext cx="3789600" cy="2612700"/>
          </a:xfrm>
          <a:prstGeom prst="rect">
            <a:avLst/>
          </a:prstGeom>
          <a:noFill/>
          <a:ln>
            <a:noFill/>
          </a:ln>
        </p:spPr>
        <p:txBody>
          <a:bodyPr anchorCtr="0" anchor="t" bIns="91425" lIns="91425" spcFirstLastPara="1" rIns="91425" wrap="square" tIns="91425">
            <a:spAutoFit/>
          </a:bodyPr>
          <a:lstStyle/>
          <a:p>
            <a:pPr indent="-374650" lvl="0" marL="457200" rtl="0" algn="l">
              <a:lnSpc>
                <a:spcPct val="115000"/>
              </a:lnSpc>
              <a:spcBef>
                <a:spcPts val="0"/>
              </a:spcBef>
              <a:spcAft>
                <a:spcPts val="0"/>
              </a:spcAft>
              <a:buClr>
                <a:srgbClr val="1F2328"/>
              </a:buClr>
              <a:buSzPts val="2300"/>
              <a:buFont typeface="Do Hyeon"/>
              <a:buChar char="●"/>
            </a:pPr>
            <a:r>
              <a:rPr lang="en-US" sz="2300">
                <a:solidFill>
                  <a:srgbClr val="1F2328"/>
                </a:solidFill>
                <a:latin typeface="Do Hyeon"/>
                <a:ea typeface="Do Hyeon"/>
                <a:cs typeface="Do Hyeon"/>
                <a:sym typeface="Do Hyeon"/>
              </a:rPr>
              <a:t>타 경쟁 업체와의 차별화: </a:t>
            </a:r>
            <a:r>
              <a:rPr b="1" lang="en-US" sz="2300">
                <a:solidFill>
                  <a:srgbClr val="1F2328"/>
                </a:solidFill>
                <a:latin typeface="Do Hyeon"/>
                <a:ea typeface="Do Hyeon"/>
                <a:cs typeface="Do Hyeon"/>
                <a:sym typeface="Do Hyeon"/>
              </a:rPr>
              <a:t>개인화된 맞춤형 서비스</a:t>
            </a:r>
            <a:r>
              <a:rPr lang="en-US" sz="2300">
                <a:solidFill>
                  <a:srgbClr val="1F2328"/>
                </a:solidFill>
                <a:latin typeface="Do Hyeon"/>
                <a:ea typeface="Do Hyeon"/>
                <a:cs typeface="Do Hyeon"/>
                <a:sym typeface="Do Hyeon"/>
              </a:rPr>
              <a:t> 제공 가능</a:t>
            </a:r>
            <a:endParaRPr sz="2300">
              <a:solidFill>
                <a:srgbClr val="1F2328"/>
              </a:solidFill>
              <a:latin typeface="Do Hyeon"/>
              <a:ea typeface="Do Hyeon"/>
              <a:cs typeface="Do Hyeon"/>
              <a:sym typeface="Do Hyeon"/>
            </a:endParaRPr>
          </a:p>
          <a:p>
            <a:pPr indent="0" lvl="0" marL="457200" rtl="0" algn="l">
              <a:lnSpc>
                <a:spcPct val="115000"/>
              </a:lnSpc>
              <a:spcBef>
                <a:spcPts val="0"/>
              </a:spcBef>
              <a:spcAft>
                <a:spcPts val="0"/>
              </a:spcAft>
              <a:buNone/>
            </a:pPr>
            <a:r>
              <a:t/>
            </a:r>
            <a:endParaRPr sz="2300">
              <a:solidFill>
                <a:srgbClr val="1F2328"/>
              </a:solidFill>
              <a:latin typeface="Do Hyeon"/>
              <a:ea typeface="Do Hyeon"/>
              <a:cs typeface="Do Hyeon"/>
              <a:sym typeface="Do Hyeon"/>
            </a:endParaRPr>
          </a:p>
          <a:p>
            <a:pPr indent="-374650" lvl="0" marL="457200" rtl="0" algn="l">
              <a:lnSpc>
                <a:spcPct val="115000"/>
              </a:lnSpc>
              <a:spcBef>
                <a:spcPts val="300"/>
              </a:spcBef>
              <a:spcAft>
                <a:spcPts val="0"/>
              </a:spcAft>
              <a:buClr>
                <a:srgbClr val="1F2328"/>
              </a:buClr>
              <a:buSzPts val="2300"/>
              <a:buFont typeface="Do Hyeon"/>
              <a:buChar char="●"/>
            </a:pPr>
            <a:r>
              <a:rPr lang="en-US" sz="2300">
                <a:solidFill>
                  <a:srgbClr val="1F2328"/>
                </a:solidFill>
                <a:latin typeface="Do Hyeon"/>
                <a:ea typeface="Do Hyeon"/>
                <a:cs typeface="Do Hyeon"/>
                <a:sym typeface="Do Hyeon"/>
              </a:rPr>
              <a:t>대표적인 경쟁업체: 상권 분석 서비스 (서울상권정보, 오픈업)</a:t>
            </a:r>
            <a:endParaRPr sz="2300">
              <a:solidFill>
                <a:srgbClr val="1F2328"/>
              </a:solidFill>
              <a:latin typeface="Do Hyeon"/>
              <a:ea typeface="Do Hyeon"/>
              <a:cs typeface="Do Hyeon"/>
              <a:sym typeface="Do Hyeon"/>
            </a:endParaRPr>
          </a:p>
        </p:txBody>
      </p:sp>
      <p:pic>
        <p:nvPicPr>
          <p:cNvPr id="234" name="Google Shape;234;p18"/>
          <p:cNvPicPr preferRelativeResize="0"/>
          <p:nvPr/>
        </p:nvPicPr>
        <p:blipFill>
          <a:blip r:embed="rId8">
            <a:alphaModFix/>
          </a:blip>
          <a:stretch>
            <a:fillRect/>
          </a:stretch>
        </p:blipFill>
        <p:spPr>
          <a:xfrm>
            <a:off x="12456398" y="6115222"/>
            <a:ext cx="4960825" cy="2365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9"/>
          <p:cNvSpPr/>
          <p:nvPr/>
        </p:nvSpPr>
        <p:spPr>
          <a:xfrm>
            <a:off x="-816959" y="1906441"/>
            <a:ext cx="8740256" cy="6959429"/>
          </a:xfrm>
          <a:custGeom>
            <a:rect b="b" l="l" r="r" t="t"/>
            <a:pathLst>
              <a:path extrusionOk="0" h="6959429" w="8740256">
                <a:moveTo>
                  <a:pt x="0" y="0"/>
                </a:moveTo>
                <a:lnTo>
                  <a:pt x="8740256" y="0"/>
                </a:lnTo>
                <a:lnTo>
                  <a:pt x="8740256" y="6959429"/>
                </a:lnTo>
                <a:lnTo>
                  <a:pt x="0" y="6959429"/>
                </a:lnTo>
                <a:lnTo>
                  <a:pt x="0" y="0"/>
                </a:lnTo>
                <a:close/>
              </a:path>
            </a:pathLst>
          </a:custGeom>
          <a:blipFill rotWithShape="1">
            <a:blip r:embed="rId3">
              <a:alphaModFix/>
            </a:blip>
            <a:stretch>
              <a:fillRect b="0" l="0" r="0" t="0"/>
            </a:stretch>
          </a:blipFill>
          <a:ln>
            <a:noFill/>
          </a:ln>
        </p:spPr>
      </p:sp>
      <p:grpSp>
        <p:nvGrpSpPr>
          <p:cNvPr id="240" name="Google Shape;240;p19"/>
          <p:cNvGrpSpPr/>
          <p:nvPr/>
        </p:nvGrpSpPr>
        <p:grpSpPr>
          <a:xfrm>
            <a:off x="13149483" y="-36086"/>
            <a:ext cx="10277021" cy="10323086"/>
            <a:chOff x="1813" y="0"/>
            <a:chExt cx="809173" cy="812800"/>
          </a:xfrm>
        </p:grpSpPr>
        <p:sp>
          <p:nvSpPr>
            <p:cNvPr id="241" name="Google Shape;241;p19"/>
            <p:cNvSpPr/>
            <p:nvPr/>
          </p:nvSpPr>
          <p:spPr>
            <a:xfrm>
              <a:off x="1813" y="0"/>
              <a:ext cx="809173" cy="812800"/>
            </a:xfrm>
            <a:custGeom>
              <a:rect b="b" l="l" r="r" t="t"/>
              <a:pathLst>
                <a:path extrusionOk="0"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B1C9EB">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43" name="Google Shape;243;p19"/>
          <p:cNvSpPr txBox="1"/>
          <p:nvPr/>
        </p:nvSpPr>
        <p:spPr>
          <a:xfrm>
            <a:off x="7923300" y="3314700"/>
            <a:ext cx="9775800" cy="37971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b="0" i="0" lang="en-US" sz="12334" u="none" cap="none" strike="noStrike">
                <a:solidFill>
                  <a:srgbClr val="7B96D4"/>
                </a:solidFill>
                <a:latin typeface="Heebo Black"/>
                <a:ea typeface="Heebo Black"/>
                <a:cs typeface="Heebo Black"/>
                <a:sym typeface="Heebo Black"/>
              </a:rPr>
              <a:t>PROJECT</a:t>
            </a:r>
            <a:endParaRPr/>
          </a:p>
          <a:p>
            <a:pPr indent="0" lvl="0" marL="0" marR="0" rtl="0" algn="l">
              <a:lnSpc>
                <a:spcPct val="100000"/>
              </a:lnSpc>
              <a:spcBef>
                <a:spcPts val="0"/>
              </a:spcBef>
              <a:spcAft>
                <a:spcPts val="0"/>
              </a:spcAft>
              <a:buNone/>
            </a:pPr>
            <a:r>
              <a:rPr lang="en-US" sz="12334">
                <a:solidFill>
                  <a:srgbClr val="7B96D4"/>
                </a:solidFill>
                <a:latin typeface="Heebo Black"/>
                <a:ea typeface="Heebo Black"/>
                <a:cs typeface="Heebo Black"/>
                <a:sym typeface="Heebo Black"/>
              </a:rPr>
              <a:t>TECH STACK</a:t>
            </a:r>
            <a:endParaRPr sz="12334">
              <a:solidFill>
                <a:srgbClr val="7B96D4"/>
              </a:solidFill>
              <a:latin typeface="Heebo Black"/>
              <a:ea typeface="Heebo Black"/>
              <a:cs typeface="Heebo Black"/>
              <a:sym typeface="Heebo Black"/>
            </a:endParaRPr>
          </a:p>
        </p:txBody>
      </p:sp>
      <p:sp>
        <p:nvSpPr>
          <p:cNvPr id="244" name="Google Shape;244;p19"/>
          <p:cNvSpPr txBox="1"/>
          <p:nvPr/>
        </p:nvSpPr>
        <p:spPr>
          <a:xfrm>
            <a:off x="6636600" y="9199800"/>
            <a:ext cx="11062500" cy="492600"/>
          </a:xfrm>
          <a:prstGeom prst="rect">
            <a:avLst/>
          </a:prstGeom>
          <a:noFill/>
          <a:ln>
            <a:noFill/>
          </a:ln>
        </p:spPr>
        <p:txBody>
          <a:bodyPr anchorCtr="0" anchor="t" bIns="0" lIns="0" spcFirstLastPara="1" rIns="0" wrap="square" tIns="0">
            <a:spAutoFit/>
          </a:bodyPr>
          <a:lstStyle/>
          <a:p>
            <a:pPr indent="0" lvl="1" marL="0" rtl="0" algn="r">
              <a:lnSpc>
                <a:spcPct val="139958"/>
              </a:lnSpc>
              <a:spcBef>
                <a:spcPts val="0"/>
              </a:spcBef>
              <a:spcAft>
                <a:spcPts val="0"/>
              </a:spcAft>
              <a:buClr>
                <a:schemeClr val="dk1"/>
              </a:buClr>
              <a:buFont typeface="Arial"/>
              <a:buNone/>
            </a:pPr>
            <a:r>
              <a:rPr lang="en-US" sz="3200">
                <a:solidFill>
                  <a:srgbClr val="999999"/>
                </a:solidFill>
                <a:latin typeface="Do Hyeon"/>
                <a:ea typeface="Do Hyeon"/>
                <a:cs typeface="Do Hyeon"/>
                <a:sym typeface="Do Hyeon"/>
              </a:rPr>
              <a:t>ERD/ Project Architecture/ 채택한 기술 스택/ 개발 일정/ 역할 분담  </a:t>
            </a:r>
            <a:endParaRPr/>
          </a:p>
        </p:txBody>
      </p:sp>
      <p:sp>
        <p:nvSpPr>
          <p:cNvPr id="245" name="Google Shape;245;p19"/>
          <p:cNvSpPr txBox="1"/>
          <p:nvPr/>
        </p:nvSpPr>
        <p:spPr>
          <a:xfrm>
            <a:off x="11713740" y="933450"/>
            <a:ext cx="5181596" cy="2381250"/>
          </a:xfrm>
          <a:prstGeom prst="rect">
            <a:avLst/>
          </a:prstGeom>
          <a:noFill/>
          <a:ln>
            <a:noFill/>
          </a:ln>
        </p:spPr>
        <p:txBody>
          <a:bodyPr anchorCtr="0" anchor="t" bIns="0" lIns="0" spcFirstLastPara="1" rIns="0" wrap="square" tIns="0">
            <a:spAutoFit/>
          </a:bodyPr>
          <a:lstStyle/>
          <a:p>
            <a:pPr indent="0" lvl="0" marL="0" marR="0" rtl="0" algn="r">
              <a:lnSpc>
                <a:spcPct val="127000"/>
              </a:lnSpc>
              <a:spcBef>
                <a:spcPts val="0"/>
              </a:spcBef>
              <a:spcAft>
                <a:spcPts val="0"/>
              </a:spcAft>
              <a:buNone/>
            </a:pPr>
            <a:r>
              <a:rPr b="0" i="0" lang="en-US" sz="15000" u="none" cap="none" strike="noStrike">
                <a:solidFill>
                  <a:srgbClr val="4C6FBF"/>
                </a:solidFill>
                <a:latin typeface="Heebo Black"/>
                <a:ea typeface="Heebo Black"/>
                <a:cs typeface="Heebo Black"/>
                <a:sym typeface="Heebo Black"/>
              </a:rPr>
              <a:t>02</a:t>
            </a:r>
            <a:endParaRPr/>
          </a:p>
        </p:txBody>
      </p:sp>
      <p:sp>
        <p:nvSpPr>
          <p:cNvPr id="246" name="Google Shape;246;p19"/>
          <p:cNvSpPr txBox="1"/>
          <p:nvPr/>
        </p:nvSpPr>
        <p:spPr>
          <a:xfrm>
            <a:off x="13895325" y="7149900"/>
            <a:ext cx="3000000" cy="1062000"/>
          </a:xfrm>
          <a:prstGeom prst="rect">
            <a:avLst/>
          </a:prstGeom>
          <a:noFill/>
          <a:ln>
            <a:noFill/>
          </a:ln>
        </p:spPr>
        <p:txBody>
          <a:bodyPr anchorCtr="0" anchor="t" bIns="91425" lIns="91425" spcFirstLastPara="1" rIns="91425" wrap="square" tIns="91425">
            <a:spAutoFit/>
          </a:bodyPr>
          <a:lstStyle/>
          <a:p>
            <a:pPr indent="0" lvl="0" marL="0" rtl="0" algn="r">
              <a:lnSpc>
                <a:spcPct val="118002"/>
              </a:lnSpc>
              <a:spcBef>
                <a:spcPts val="0"/>
              </a:spcBef>
              <a:spcAft>
                <a:spcPts val="0"/>
              </a:spcAft>
              <a:buNone/>
            </a:pPr>
            <a:r>
              <a:rPr b="1" lang="en-US" sz="5700">
                <a:solidFill>
                  <a:srgbClr val="B1C9EB"/>
                </a:solidFill>
                <a:latin typeface="Do Hyeon"/>
                <a:ea typeface="Do Hyeon"/>
                <a:cs typeface="Do Hyeon"/>
                <a:sym typeface="Do Hyeon"/>
              </a:rPr>
              <a:t>기술 스택</a:t>
            </a:r>
            <a:endParaRPr sz="5700">
              <a:solidFill>
                <a:schemeClr val="dk1"/>
              </a:solidFill>
              <a:latin typeface="Do Hyeon"/>
              <a:ea typeface="Do Hyeon"/>
              <a:cs typeface="Do Hyeon"/>
              <a:sym typeface="Do Hyeo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250" name="Shape 250"/>
        <p:cNvGrpSpPr/>
        <p:nvPr/>
      </p:nvGrpSpPr>
      <p:grpSpPr>
        <a:xfrm>
          <a:off x="0" y="0"/>
          <a:ext cx="0" cy="0"/>
          <a:chOff x="0" y="0"/>
          <a:chExt cx="0" cy="0"/>
        </a:xfrm>
      </p:grpSpPr>
      <p:grpSp>
        <p:nvGrpSpPr>
          <p:cNvPr id="251" name="Google Shape;251;p20"/>
          <p:cNvGrpSpPr/>
          <p:nvPr/>
        </p:nvGrpSpPr>
        <p:grpSpPr>
          <a:xfrm>
            <a:off x="498406" y="353744"/>
            <a:ext cx="17291303" cy="9434909"/>
            <a:chOff x="0" y="-38100"/>
            <a:chExt cx="4554058" cy="2484898"/>
          </a:xfrm>
        </p:grpSpPr>
        <p:sp>
          <p:nvSpPr>
            <p:cNvPr id="252" name="Google Shape;252;p20"/>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4" name="Google Shape;254;p20"/>
          <p:cNvSpPr txBox="1"/>
          <p:nvPr/>
        </p:nvSpPr>
        <p:spPr>
          <a:xfrm>
            <a:off x="362550" y="4532550"/>
            <a:ext cx="3311400" cy="1077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6999">
                <a:solidFill>
                  <a:srgbClr val="4C6FBF"/>
                </a:solidFill>
                <a:latin typeface="Heebo Black"/>
                <a:ea typeface="Heebo Black"/>
                <a:cs typeface="Heebo Black"/>
                <a:sym typeface="Heebo Black"/>
              </a:rPr>
              <a:t>ERD</a:t>
            </a:r>
            <a:endParaRPr/>
          </a:p>
        </p:txBody>
      </p:sp>
      <p:pic>
        <p:nvPicPr>
          <p:cNvPr id="255" name="Google Shape;255;p20"/>
          <p:cNvPicPr preferRelativeResize="0"/>
          <p:nvPr/>
        </p:nvPicPr>
        <p:blipFill>
          <a:blip r:embed="rId3">
            <a:alphaModFix/>
          </a:blip>
          <a:stretch>
            <a:fillRect/>
          </a:stretch>
        </p:blipFill>
        <p:spPr>
          <a:xfrm>
            <a:off x="2866575" y="613488"/>
            <a:ext cx="14768276" cy="90600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1C9EB"/>
        </a:solidFill>
      </p:bgPr>
    </p:bg>
    <p:spTree>
      <p:nvGrpSpPr>
        <p:cNvPr id="259" name="Shape 259"/>
        <p:cNvGrpSpPr/>
        <p:nvPr/>
      </p:nvGrpSpPr>
      <p:grpSpPr>
        <a:xfrm>
          <a:off x="0" y="0"/>
          <a:ext cx="0" cy="0"/>
          <a:chOff x="0" y="0"/>
          <a:chExt cx="0" cy="0"/>
        </a:xfrm>
      </p:grpSpPr>
      <p:grpSp>
        <p:nvGrpSpPr>
          <p:cNvPr id="260" name="Google Shape;260;p21"/>
          <p:cNvGrpSpPr/>
          <p:nvPr/>
        </p:nvGrpSpPr>
        <p:grpSpPr>
          <a:xfrm>
            <a:off x="498406" y="353744"/>
            <a:ext cx="17291303" cy="9434909"/>
            <a:chOff x="0" y="-38100"/>
            <a:chExt cx="4554058" cy="2484898"/>
          </a:xfrm>
        </p:grpSpPr>
        <p:sp>
          <p:nvSpPr>
            <p:cNvPr id="261" name="Google Shape;261;p21"/>
            <p:cNvSpPr/>
            <p:nvPr/>
          </p:nvSpPr>
          <p:spPr>
            <a:xfrm>
              <a:off x="0" y="0"/>
              <a:ext cx="4554058" cy="2446798"/>
            </a:xfrm>
            <a:custGeom>
              <a:rect b="b" l="l" r="r" t="t"/>
              <a:pathLst>
                <a:path extrusionOk="0" h="2446798" w="4554058">
                  <a:moveTo>
                    <a:pt x="12984" y="0"/>
                  </a:moveTo>
                  <a:lnTo>
                    <a:pt x="4541073" y="0"/>
                  </a:lnTo>
                  <a:cubicBezTo>
                    <a:pt x="4544517" y="0"/>
                    <a:pt x="4547820" y="1368"/>
                    <a:pt x="4550255" y="3803"/>
                  </a:cubicBezTo>
                  <a:cubicBezTo>
                    <a:pt x="4552690" y="6238"/>
                    <a:pt x="4554058" y="9541"/>
                    <a:pt x="4554058" y="12984"/>
                  </a:cubicBezTo>
                  <a:lnTo>
                    <a:pt x="4554058" y="2433814"/>
                  </a:lnTo>
                  <a:cubicBezTo>
                    <a:pt x="4554058" y="2440985"/>
                    <a:pt x="4548244" y="2446798"/>
                    <a:pt x="4541073" y="2446798"/>
                  </a:cubicBezTo>
                  <a:lnTo>
                    <a:pt x="12984" y="2446798"/>
                  </a:lnTo>
                  <a:cubicBezTo>
                    <a:pt x="9541" y="2446798"/>
                    <a:pt x="6238" y="2445430"/>
                    <a:pt x="3803" y="2442995"/>
                  </a:cubicBezTo>
                  <a:cubicBezTo>
                    <a:pt x="1368" y="2440560"/>
                    <a:pt x="0" y="2437258"/>
                    <a:pt x="0" y="2433814"/>
                  </a:cubicBezTo>
                  <a:lnTo>
                    <a:pt x="0" y="12984"/>
                  </a:lnTo>
                  <a:cubicBezTo>
                    <a:pt x="0" y="5813"/>
                    <a:pt x="5813" y="0"/>
                    <a:pt x="12984" y="0"/>
                  </a:cubicBezTo>
                  <a:close/>
                </a:path>
              </a:pathLst>
            </a:custGeom>
            <a:solidFill>
              <a:srgbClr val="FFFFFF"/>
            </a:solidFill>
            <a:ln cap="flat" cmpd="sng" w="57150">
              <a:solidFill>
                <a:srgbClr val="4C6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txBox="1"/>
            <p:nvPr/>
          </p:nvSpPr>
          <p:spPr>
            <a:xfrm>
              <a:off x="0" y="-38100"/>
              <a:ext cx="812700" cy="850800"/>
            </a:xfrm>
            <a:prstGeom prst="rect">
              <a:avLst/>
            </a:prstGeom>
            <a:noFill/>
            <a:ln>
              <a:noFill/>
            </a:ln>
          </p:spPr>
          <p:txBody>
            <a:bodyPr anchorCtr="0" anchor="ctr" bIns="50800" lIns="50800" spcFirstLastPara="1" rIns="50800" wrap="square" tIns="50800">
              <a:noAutofit/>
            </a:bodyPr>
            <a:lstStyle/>
            <a:p>
              <a:pPr indent="0" lvl="0" marL="0" marR="0" rtl="0" algn="ctr">
                <a:lnSpc>
                  <a:spcPct val="186611"/>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263" name="Google Shape;263;p21"/>
          <p:cNvPicPr preferRelativeResize="0"/>
          <p:nvPr/>
        </p:nvPicPr>
        <p:blipFill>
          <a:blip r:embed="rId3">
            <a:alphaModFix/>
          </a:blip>
          <a:stretch>
            <a:fillRect/>
          </a:stretch>
        </p:blipFill>
        <p:spPr>
          <a:xfrm>
            <a:off x="591900" y="1665200"/>
            <a:ext cx="17063373" cy="8123450"/>
          </a:xfrm>
          <a:prstGeom prst="rect">
            <a:avLst/>
          </a:prstGeom>
          <a:noFill/>
          <a:ln>
            <a:noFill/>
          </a:ln>
        </p:spPr>
      </p:pic>
      <p:sp>
        <p:nvSpPr>
          <p:cNvPr id="264" name="Google Shape;264;p21"/>
          <p:cNvSpPr txBox="1"/>
          <p:nvPr/>
        </p:nvSpPr>
        <p:spPr>
          <a:xfrm>
            <a:off x="3447125" y="740400"/>
            <a:ext cx="11174100" cy="1077300"/>
          </a:xfrm>
          <a:prstGeom prst="rect">
            <a:avLst/>
          </a:prstGeom>
          <a:noFill/>
          <a:ln>
            <a:noFill/>
          </a:ln>
        </p:spPr>
        <p:txBody>
          <a:bodyPr anchorCtr="0" anchor="t" bIns="0" lIns="0" spcFirstLastPara="1" rIns="0" wrap="square" tIns="0">
            <a:spAutoFit/>
          </a:bodyPr>
          <a:lstStyle/>
          <a:p>
            <a:pPr indent="0" lvl="0" marL="0" marR="0" rtl="0" algn="ctr">
              <a:lnSpc>
                <a:spcPct val="118002"/>
              </a:lnSpc>
              <a:spcBef>
                <a:spcPts val="0"/>
              </a:spcBef>
              <a:spcAft>
                <a:spcPts val="0"/>
              </a:spcAft>
              <a:buNone/>
            </a:pPr>
            <a:r>
              <a:rPr lang="en-US" sz="6999">
                <a:solidFill>
                  <a:srgbClr val="4C6FBF"/>
                </a:solidFill>
                <a:latin typeface="Heebo Black"/>
                <a:ea typeface="Heebo Black"/>
                <a:cs typeface="Heebo Black"/>
                <a:sym typeface="Heebo Black"/>
              </a:rPr>
              <a:t>PROJECT ARCHITECTURE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